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8"/>
  </p:notesMasterIdLst>
  <p:sldIdLst>
    <p:sldId id="256" r:id="rId2"/>
    <p:sldId id="269" r:id="rId3"/>
    <p:sldId id="274" r:id="rId4"/>
    <p:sldId id="281" r:id="rId5"/>
    <p:sldId id="272" r:id="rId6"/>
    <p:sldId id="279" r:id="rId7"/>
    <p:sldId id="268" r:id="rId8"/>
    <p:sldId id="257" r:id="rId9"/>
    <p:sldId id="290" r:id="rId10"/>
    <p:sldId id="261" r:id="rId11"/>
    <p:sldId id="291" r:id="rId12"/>
    <p:sldId id="263" r:id="rId13"/>
    <p:sldId id="292" r:id="rId14"/>
    <p:sldId id="265" r:id="rId15"/>
    <p:sldId id="293" r:id="rId16"/>
    <p:sldId id="294" r:id="rId17"/>
    <p:sldId id="267" r:id="rId18"/>
    <p:sldId id="295" r:id="rId19"/>
    <p:sldId id="296" r:id="rId20"/>
    <p:sldId id="297" r:id="rId21"/>
    <p:sldId id="298" r:id="rId22"/>
    <p:sldId id="299" r:id="rId23"/>
    <p:sldId id="300" r:id="rId24"/>
    <p:sldId id="301" r:id="rId25"/>
    <p:sldId id="302" r:id="rId26"/>
    <p:sldId id="303" r:id="rId27"/>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A89DC"/>
    <a:srgbClr val="3BAFDA"/>
    <a:srgbClr val="FFC6C6"/>
    <a:srgbClr val="ED5565"/>
    <a:srgbClr val="DA4453"/>
    <a:srgbClr val="967BDC"/>
    <a:srgbClr val="8CC152"/>
    <a:srgbClr val="F6BB42"/>
    <a:srgbClr val="C6F8FF"/>
    <a:srgbClr val="FDD7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DFC19C-70F6-2C47-8062-55B1CF9A6339}" v="57" dt="2026-02-05T16:52:02.7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7"/>
    <p:restoredTop sz="95701"/>
  </p:normalViewPr>
  <p:slideViewPr>
    <p:cSldViewPr>
      <p:cViewPr>
        <p:scale>
          <a:sx n="258" d="100"/>
          <a:sy n="258" d="100"/>
        </p:scale>
        <p:origin x="-6672" y="144"/>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la Tallyn" userId="8b87ce4e-8c57-4c39-8247-3590f4a88301" providerId="ADAL" clId="{EE119031-2AB4-5C15-AF1A-8DC0C9EB0C81}"/>
    <pc:docChg chg="modSld">
      <pc:chgData name="Ella Tallyn" userId="8b87ce4e-8c57-4c39-8247-3590f4a88301" providerId="ADAL" clId="{EE119031-2AB4-5C15-AF1A-8DC0C9EB0C81}" dt="2026-02-12T12:27:46.317" v="0" actId="20577"/>
      <pc:docMkLst>
        <pc:docMk/>
      </pc:docMkLst>
      <pc:sldChg chg="modSp mod">
        <pc:chgData name="Ella Tallyn" userId="8b87ce4e-8c57-4c39-8247-3590f4a88301" providerId="ADAL" clId="{EE119031-2AB4-5C15-AF1A-8DC0C9EB0C81}" dt="2026-02-12T12:27:46.317" v="0" actId="20577"/>
        <pc:sldMkLst>
          <pc:docMk/>
          <pc:sldMk cId="3975566460" sldId="257"/>
        </pc:sldMkLst>
        <pc:spChg chg="mod">
          <ac:chgData name="Ella Tallyn" userId="8b87ce4e-8c57-4c39-8247-3590f4a88301" providerId="ADAL" clId="{EE119031-2AB4-5C15-AF1A-8DC0C9EB0C81}" dt="2026-02-12T12:27:46.317" v="0" actId="20577"/>
          <ac:spMkLst>
            <pc:docMk/>
            <pc:sldMk cId="3975566460" sldId="257"/>
            <ac:spMk id="23" creationId="{91B08326-153A-6136-348B-B18A0C23264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288EC6-F52B-AC4D-867F-1F5D08838933}" type="datetimeFigureOut">
              <a:rPr lang="en-US" smtClean="0"/>
              <a:t>2/12/26</a:t>
            </a:fld>
            <a:endParaRPr lang="en-US"/>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2FC36E-233F-7D49-9455-E05A44D90DDF}" type="slidenum">
              <a:rPr lang="en-US" smtClean="0"/>
              <a:t>‹#›</a:t>
            </a:fld>
            <a:endParaRPr lang="en-US"/>
          </a:p>
        </p:txBody>
      </p:sp>
    </p:spTree>
    <p:extLst>
      <p:ext uri="{BB962C8B-B14F-4D97-AF65-F5344CB8AC3E}">
        <p14:creationId xmlns:p14="http://schemas.microsoft.com/office/powerpoint/2010/main" val="2433773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2FC36E-233F-7D49-9455-E05A44D90DDF}" type="slidenum">
              <a:rPr lang="en-US" smtClean="0"/>
              <a:t>1</a:t>
            </a:fld>
            <a:endParaRPr lang="en-US"/>
          </a:p>
        </p:txBody>
      </p:sp>
    </p:spTree>
    <p:extLst>
      <p:ext uri="{BB962C8B-B14F-4D97-AF65-F5344CB8AC3E}">
        <p14:creationId xmlns:p14="http://schemas.microsoft.com/office/powerpoint/2010/main" val="31980753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68508-6811-38C1-BE77-B1832B56B4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C11B82-4CCF-7C1A-B3CC-479226E7B6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3EDD73-FA31-FB5E-74B1-926C7DD42C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825B90-CDDA-27C0-2B44-36B4FB537C33}"/>
              </a:ext>
            </a:extLst>
          </p:cNvPr>
          <p:cNvSpPr>
            <a:spLocks noGrp="1"/>
          </p:cNvSpPr>
          <p:nvPr>
            <p:ph type="sldNum" sz="quarter" idx="5"/>
          </p:nvPr>
        </p:nvSpPr>
        <p:spPr/>
        <p:txBody>
          <a:bodyPr/>
          <a:lstStyle/>
          <a:p>
            <a:fld id="{BF2FC36E-233F-7D49-9455-E05A44D90DDF}" type="slidenum">
              <a:rPr lang="en-US" smtClean="0"/>
              <a:t>21</a:t>
            </a:fld>
            <a:endParaRPr lang="en-US"/>
          </a:p>
        </p:txBody>
      </p:sp>
    </p:spTree>
    <p:extLst>
      <p:ext uri="{BB962C8B-B14F-4D97-AF65-F5344CB8AC3E}">
        <p14:creationId xmlns:p14="http://schemas.microsoft.com/office/powerpoint/2010/main" val="7807188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85D87-A94F-31C0-DE58-DCF0DC07B5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5DC966-F62B-C4F8-1629-29952E7E1B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E73BDB-43A9-DB5E-22DD-F283856EFC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001166-017C-E900-132B-81D6128B1DBE}"/>
              </a:ext>
            </a:extLst>
          </p:cNvPr>
          <p:cNvSpPr>
            <a:spLocks noGrp="1"/>
          </p:cNvSpPr>
          <p:nvPr>
            <p:ph type="sldNum" sz="quarter" idx="5"/>
          </p:nvPr>
        </p:nvSpPr>
        <p:spPr/>
        <p:txBody>
          <a:bodyPr/>
          <a:lstStyle/>
          <a:p>
            <a:fld id="{BF2FC36E-233F-7D49-9455-E05A44D90DDF}" type="slidenum">
              <a:rPr lang="en-US" smtClean="0"/>
              <a:t>22</a:t>
            </a:fld>
            <a:endParaRPr lang="en-US"/>
          </a:p>
        </p:txBody>
      </p:sp>
    </p:spTree>
    <p:extLst>
      <p:ext uri="{BB962C8B-B14F-4D97-AF65-F5344CB8AC3E}">
        <p14:creationId xmlns:p14="http://schemas.microsoft.com/office/powerpoint/2010/main" val="2976955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38F5B-EB0C-5AB8-4D57-1C57E5A77D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AB0E36-2136-FFC2-84D0-3553596068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EDB5AE-BA06-BCAC-0815-A5D8C21389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FD1E39-F122-87CD-22B1-35E2B37DE6CF}"/>
              </a:ext>
            </a:extLst>
          </p:cNvPr>
          <p:cNvSpPr>
            <a:spLocks noGrp="1"/>
          </p:cNvSpPr>
          <p:nvPr>
            <p:ph type="sldNum" sz="quarter" idx="5"/>
          </p:nvPr>
        </p:nvSpPr>
        <p:spPr/>
        <p:txBody>
          <a:bodyPr/>
          <a:lstStyle/>
          <a:p>
            <a:fld id="{BF2FC36E-233F-7D49-9455-E05A44D90DDF}" type="slidenum">
              <a:rPr lang="en-US" smtClean="0"/>
              <a:t>23</a:t>
            </a:fld>
            <a:endParaRPr lang="en-US"/>
          </a:p>
        </p:txBody>
      </p:sp>
    </p:spTree>
    <p:extLst>
      <p:ext uri="{BB962C8B-B14F-4D97-AF65-F5344CB8AC3E}">
        <p14:creationId xmlns:p14="http://schemas.microsoft.com/office/powerpoint/2010/main" val="17985117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2CF2E-B64D-2EBB-BF2D-BDFBC6F86C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745FC6-EAA6-B9A6-78BB-A85DAE9B80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AD24D3-573A-9538-BF6B-2016F72A0D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9C7358-A2CD-4332-D007-78162D15AD45}"/>
              </a:ext>
            </a:extLst>
          </p:cNvPr>
          <p:cNvSpPr>
            <a:spLocks noGrp="1"/>
          </p:cNvSpPr>
          <p:nvPr>
            <p:ph type="sldNum" sz="quarter" idx="5"/>
          </p:nvPr>
        </p:nvSpPr>
        <p:spPr/>
        <p:txBody>
          <a:bodyPr/>
          <a:lstStyle/>
          <a:p>
            <a:fld id="{BF2FC36E-233F-7D49-9455-E05A44D90DDF}" type="slidenum">
              <a:rPr lang="en-US" smtClean="0"/>
              <a:t>24</a:t>
            </a:fld>
            <a:endParaRPr lang="en-US"/>
          </a:p>
        </p:txBody>
      </p:sp>
    </p:spTree>
    <p:extLst>
      <p:ext uri="{BB962C8B-B14F-4D97-AF65-F5344CB8AC3E}">
        <p14:creationId xmlns:p14="http://schemas.microsoft.com/office/powerpoint/2010/main" val="30977153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48202-2747-4222-DF5B-60041DF8DE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17D132-7AA9-EB6F-7838-FBE800C841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3546EC-2E7A-F49D-65B1-CE83BD0A7C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D99375-0F1B-5C3B-AA52-C3738D9FA647}"/>
              </a:ext>
            </a:extLst>
          </p:cNvPr>
          <p:cNvSpPr>
            <a:spLocks noGrp="1"/>
          </p:cNvSpPr>
          <p:nvPr>
            <p:ph type="sldNum" sz="quarter" idx="5"/>
          </p:nvPr>
        </p:nvSpPr>
        <p:spPr/>
        <p:txBody>
          <a:bodyPr/>
          <a:lstStyle/>
          <a:p>
            <a:fld id="{BF2FC36E-233F-7D49-9455-E05A44D90DDF}" type="slidenum">
              <a:rPr lang="en-US" smtClean="0"/>
              <a:t>25</a:t>
            </a:fld>
            <a:endParaRPr lang="en-US"/>
          </a:p>
        </p:txBody>
      </p:sp>
    </p:spTree>
    <p:extLst>
      <p:ext uri="{BB962C8B-B14F-4D97-AF65-F5344CB8AC3E}">
        <p14:creationId xmlns:p14="http://schemas.microsoft.com/office/powerpoint/2010/main" val="3690414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7AEDD-7A74-6922-C52E-138A284C0A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9060B8-6186-6545-BC37-3D7CD4A573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399155-F0D6-F1E6-1D8E-7A2A1D3BAF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2181E7-BDA4-84A3-2031-3CDAF2E54A08}"/>
              </a:ext>
            </a:extLst>
          </p:cNvPr>
          <p:cNvSpPr>
            <a:spLocks noGrp="1"/>
          </p:cNvSpPr>
          <p:nvPr>
            <p:ph type="sldNum" sz="quarter" idx="5"/>
          </p:nvPr>
        </p:nvSpPr>
        <p:spPr/>
        <p:txBody>
          <a:bodyPr/>
          <a:lstStyle/>
          <a:p>
            <a:fld id="{BF2FC36E-233F-7D49-9455-E05A44D90DDF}" type="slidenum">
              <a:rPr lang="en-US" smtClean="0"/>
              <a:t>26</a:t>
            </a:fld>
            <a:endParaRPr lang="en-US"/>
          </a:p>
        </p:txBody>
      </p:sp>
    </p:spTree>
    <p:extLst>
      <p:ext uri="{BB962C8B-B14F-4D97-AF65-F5344CB8AC3E}">
        <p14:creationId xmlns:p14="http://schemas.microsoft.com/office/powerpoint/2010/main" val="4249344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2FC36E-233F-7D49-9455-E05A44D90DDF}" type="slidenum">
              <a:rPr lang="en-US" smtClean="0"/>
              <a:t>8</a:t>
            </a:fld>
            <a:endParaRPr lang="en-US"/>
          </a:p>
        </p:txBody>
      </p:sp>
    </p:spTree>
    <p:extLst>
      <p:ext uri="{BB962C8B-B14F-4D97-AF65-F5344CB8AC3E}">
        <p14:creationId xmlns:p14="http://schemas.microsoft.com/office/powerpoint/2010/main" val="14612368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2FC36E-233F-7D49-9455-E05A44D90DDF}" type="slidenum">
              <a:rPr lang="en-US" smtClean="0"/>
              <a:t>11</a:t>
            </a:fld>
            <a:endParaRPr lang="en-US"/>
          </a:p>
        </p:txBody>
      </p:sp>
    </p:spTree>
    <p:extLst>
      <p:ext uri="{BB962C8B-B14F-4D97-AF65-F5344CB8AC3E}">
        <p14:creationId xmlns:p14="http://schemas.microsoft.com/office/powerpoint/2010/main" val="1568360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45A546-908E-FEC8-C566-E2BD5313F2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188469-18C1-1B91-A8A6-2E5F7F4CF7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E2DEA9-51BA-B680-1E8F-3E72CDD50A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B6B6DC-6179-BE12-8F30-86D629496748}"/>
              </a:ext>
            </a:extLst>
          </p:cNvPr>
          <p:cNvSpPr>
            <a:spLocks noGrp="1"/>
          </p:cNvSpPr>
          <p:nvPr>
            <p:ph type="sldNum" sz="quarter" idx="5"/>
          </p:nvPr>
        </p:nvSpPr>
        <p:spPr/>
        <p:txBody>
          <a:bodyPr/>
          <a:lstStyle/>
          <a:p>
            <a:fld id="{BF2FC36E-233F-7D49-9455-E05A44D90DDF}" type="slidenum">
              <a:rPr lang="en-US" smtClean="0"/>
              <a:t>13</a:t>
            </a:fld>
            <a:endParaRPr lang="en-US"/>
          </a:p>
        </p:txBody>
      </p:sp>
    </p:spTree>
    <p:extLst>
      <p:ext uri="{BB962C8B-B14F-4D97-AF65-F5344CB8AC3E}">
        <p14:creationId xmlns:p14="http://schemas.microsoft.com/office/powerpoint/2010/main" val="10414880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AC3BF-795E-1543-F5E9-27F4A8C050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BE327D-F000-AE73-3516-E38BE59D2F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D06A0C-13AD-C5E1-B940-78684681BF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7FB825-5815-0F83-DDD7-0F063DF77280}"/>
              </a:ext>
            </a:extLst>
          </p:cNvPr>
          <p:cNvSpPr>
            <a:spLocks noGrp="1"/>
          </p:cNvSpPr>
          <p:nvPr>
            <p:ph type="sldNum" sz="quarter" idx="5"/>
          </p:nvPr>
        </p:nvSpPr>
        <p:spPr/>
        <p:txBody>
          <a:bodyPr/>
          <a:lstStyle/>
          <a:p>
            <a:fld id="{BF2FC36E-233F-7D49-9455-E05A44D90DDF}" type="slidenum">
              <a:rPr lang="en-US" smtClean="0"/>
              <a:t>16</a:t>
            </a:fld>
            <a:endParaRPr lang="en-US"/>
          </a:p>
        </p:txBody>
      </p:sp>
    </p:spTree>
    <p:extLst>
      <p:ext uri="{BB962C8B-B14F-4D97-AF65-F5344CB8AC3E}">
        <p14:creationId xmlns:p14="http://schemas.microsoft.com/office/powerpoint/2010/main" val="3375090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2FC36E-233F-7D49-9455-E05A44D90DDF}" type="slidenum">
              <a:rPr lang="en-US" smtClean="0"/>
              <a:t>17</a:t>
            </a:fld>
            <a:endParaRPr lang="en-US"/>
          </a:p>
        </p:txBody>
      </p:sp>
    </p:spTree>
    <p:extLst>
      <p:ext uri="{BB962C8B-B14F-4D97-AF65-F5344CB8AC3E}">
        <p14:creationId xmlns:p14="http://schemas.microsoft.com/office/powerpoint/2010/main" val="548059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EB2481-29A5-5F9B-AD0C-1F609AE58F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E907D8-5118-9E2F-DCF2-C157E01A68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D985BE-07F5-D4C9-9FE8-D3BCDF46D8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D9146F-386E-D0D6-DE17-32358624A9BF}"/>
              </a:ext>
            </a:extLst>
          </p:cNvPr>
          <p:cNvSpPr>
            <a:spLocks noGrp="1"/>
          </p:cNvSpPr>
          <p:nvPr>
            <p:ph type="sldNum" sz="quarter" idx="5"/>
          </p:nvPr>
        </p:nvSpPr>
        <p:spPr/>
        <p:txBody>
          <a:bodyPr/>
          <a:lstStyle/>
          <a:p>
            <a:fld id="{BF2FC36E-233F-7D49-9455-E05A44D90DDF}" type="slidenum">
              <a:rPr lang="en-US" smtClean="0"/>
              <a:t>18</a:t>
            </a:fld>
            <a:endParaRPr lang="en-US"/>
          </a:p>
        </p:txBody>
      </p:sp>
    </p:spTree>
    <p:extLst>
      <p:ext uri="{BB962C8B-B14F-4D97-AF65-F5344CB8AC3E}">
        <p14:creationId xmlns:p14="http://schemas.microsoft.com/office/powerpoint/2010/main" val="26725262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29F16-57BA-A158-D42F-DAD9BE29C9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8635B8-4CD0-6CE3-0151-485C535379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1C88B2-E982-F5A2-C103-2526F398E7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FDC384-C1AB-BDBF-3FBF-656BDD05F750}"/>
              </a:ext>
            </a:extLst>
          </p:cNvPr>
          <p:cNvSpPr>
            <a:spLocks noGrp="1"/>
          </p:cNvSpPr>
          <p:nvPr>
            <p:ph type="sldNum" sz="quarter" idx="5"/>
          </p:nvPr>
        </p:nvSpPr>
        <p:spPr/>
        <p:txBody>
          <a:bodyPr/>
          <a:lstStyle/>
          <a:p>
            <a:fld id="{BF2FC36E-233F-7D49-9455-E05A44D90DDF}" type="slidenum">
              <a:rPr lang="en-US" smtClean="0"/>
              <a:t>19</a:t>
            </a:fld>
            <a:endParaRPr lang="en-US"/>
          </a:p>
        </p:txBody>
      </p:sp>
    </p:spTree>
    <p:extLst>
      <p:ext uri="{BB962C8B-B14F-4D97-AF65-F5344CB8AC3E}">
        <p14:creationId xmlns:p14="http://schemas.microsoft.com/office/powerpoint/2010/main" val="1572073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E3D18-65F2-AB00-9C8A-EE6ED0D347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69F8F7-B09A-F1FF-C350-07110F497B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E1FBA4-5C30-CE9E-0A9F-44C3AEDCEF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3DCA9D-CD3A-C5CC-0B60-DB3ABAD2CE99}"/>
              </a:ext>
            </a:extLst>
          </p:cNvPr>
          <p:cNvSpPr>
            <a:spLocks noGrp="1"/>
          </p:cNvSpPr>
          <p:nvPr>
            <p:ph type="sldNum" sz="quarter" idx="5"/>
          </p:nvPr>
        </p:nvSpPr>
        <p:spPr/>
        <p:txBody>
          <a:bodyPr/>
          <a:lstStyle/>
          <a:p>
            <a:fld id="{BF2FC36E-233F-7D49-9455-E05A44D90DDF}" type="slidenum">
              <a:rPr lang="en-US" smtClean="0"/>
              <a:t>20</a:t>
            </a:fld>
            <a:endParaRPr lang="en-US"/>
          </a:p>
        </p:txBody>
      </p:sp>
    </p:spTree>
    <p:extLst>
      <p:ext uri="{BB962C8B-B14F-4D97-AF65-F5344CB8AC3E}">
        <p14:creationId xmlns:p14="http://schemas.microsoft.com/office/powerpoint/2010/main" val="655047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AA8B049-E9AC-D847-8ABE-1B021D64F88A}" type="datetimeFigureOut">
              <a:rPr lang="en-US" smtClean="0"/>
              <a:t>2/12/26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512046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AA8B049-E9AC-D847-8ABE-1B021D64F88A}" type="datetimeFigureOut">
              <a:rPr lang="en-US" smtClean="0"/>
              <a:t>2/12/26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2062092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AA8B049-E9AC-D847-8ABE-1B021D64F88A}" type="datetimeFigureOut">
              <a:rPr lang="en-US" smtClean="0"/>
              <a:t>2/12/26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2097948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AA8B049-E9AC-D847-8ABE-1B021D64F88A}" type="datetimeFigureOut">
              <a:rPr lang="en-US" smtClean="0"/>
              <a:t>2/12/26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2289142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AA8B049-E9AC-D847-8ABE-1B021D64F88A}" type="datetimeFigureOut">
              <a:rPr lang="en-US" smtClean="0"/>
              <a:t>2/12/26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1386807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AA8B049-E9AC-D847-8ABE-1B021D64F88A}" type="datetimeFigureOut">
              <a:rPr lang="en-US" smtClean="0"/>
              <a:t>2/12/26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1097411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AA8B049-E9AC-D847-8ABE-1B021D64F88A}" type="datetimeFigureOut">
              <a:rPr lang="en-US" smtClean="0"/>
              <a:t>2/12/26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1555919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AA8B049-E9AC-D847-8ABE-1B021D64F88A}" type="datetimeFigureOut">
              <a:rPr lang="en-US" smtClean="0"/>
              <a:t>2/12/26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1135541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A8B049-E9AC-D847-8ABE-1B021D64F88A}" type="datetimeFigureOut">
              <a:rPr lang="en-US" smtClean="0"/>
              <a:t>2/12/26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1787662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AA8B049-E9AC-D847-8ABE-1B021D64F88A}" type="datetimeFigureOut">
              <a:rPr lang="en-US" smtClean="0"/>
              <a:t>2/12/26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789695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AA8B049-E9AC-D847-8ABE-1B021D64F88A}" type="datetimeFigureOut">
              <a:rPr lang="en-US" smtClean="0"/>
              <a:t>2/12/26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3104252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AA8B049-E9AC-D847-8ABE-1B021D64F88A}" type="datetimeFigureOut">
              <a:rPr lang="en-US" smtClean="0"/>
              <a:t>2/12/26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63E8155-5B95-7F4E-B6BD-7FDB4888401C}" type="slidenum">
              <a:rPr lang="en-US" smtClean="0"/>
              <a:t>‹#›</a:t>
            </a:fld>
            <a:endParaRPr lang="en-US"/>
          </a:p>
        </p:txBody>
      </p:sp>
    </p:spTree>
    <p:extLst>
      <p:ext uri="{BB962C8B-B14F-4D97-AF65-F5344CB8AC3E}">
        <p14:creationId xmlns:p14="http://schemas.microsoft.com/office/powerpoint/2010/main" val="36167748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p:cNvGrpSpPr/>
        <p:nvPr/>
      </p:nvGrpSpPr>
      <p:grpSpPr>
        <a:xfrm>
          <a:off x="0" y="0"/>
          <a:ext cx="0" cy="0"/>
          <a:chOff x="0" y="0"/>
          <a:chExt cx="0" cy="0"/>
        </a:xfrm>
      </p:grpSpPr>
      <p:sp>
        <p:nvSpPr>
          <p:cNvPr id="32" name="L-shape 31">
            <a:extLst>
              <a:ext uri="{FF2B5EF4-FFF2-40B4-BE49-F238E27FC236}">
                <a16:creationId xmlns:a16="http://schemas.microsoft.com/office/drawing/2014/main" id="{854AF2AA-CBFC-3132-3FE8-79E325916A4B}"/>
              </a:ext>
            </a:extLst>
          </p:cNvPr>
          <p:cNvSpPr/>
          <p:nvPr/>
        </p:nvSpPr>
        <p:spPr>
          <a:xfrm rot="8100000">
            <a:off x="1533837" y="876743"/>
            <a:ext cx="712843" cy="712841"/>
          </a:xfrm>
          <a:prstGeom prst="corner">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3BAFDA"/>
              </a:solidFill>
            </a:endParaRPr>
          </a:p>
        </p:txBody>
      </p:sp>
      <p:sp>
        <p:nvSpPr>
          <p:cNvPr id="39" name="L-shape 38">
            <a:extLst>
              <a:ext uri="{FF2B5EF4-FFF2-40B4-BE49-F238E27FC236}">
                <a16:creationId xmlns:a16="http://schemas.microsoft.com/office/drawing/2014/main" id="{8430F28A-9D6C-E062-E271-3A3F02DCB2FF}"/>
              </a:ext>
            </a:extLst>
          </p:cNvPr>
          <p:cNvSpPr/>
          <p:nvPr/>
        </p:nvSpPr>
        <p:spPr>
          <a:xfrm rot="9900000">
            <a:off x="2294261" y="5453319"/>
            <a:ext cx="712843" cy="712841"/>
          </a:xfrm>
          <a:prstGeom prst="corner">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L-shape 39">
            <a:extLst>
              <a:ext uri="{FF2B5EF4-FFF2-40B4-BE49-F238E27FC236}">
                <a16:creationId xmlns:a16="http://schemas.microsoft.com/office/drawing/2014/main" id="{66742A66-E1B5-E41A-1397-8E12C8753C0B}"/>
              </a:ext>
            </a:extLst>
          </p:cNvPr>
          <p:cNvSpPr/>
          <p:nvPr/>
        </p:nvSpPr>
        <p:spPr>
          <a:xfrm rot="18000000">
            <a:off x="6944045" y="5187085"/>
            <a:ext cx="712843" cy="712841"/>
          </a:xfrm>
          <a:prstGeom prst="corner">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L-shape 37">
            <a:extLst>
              <a:ext uri="{FF2B5EF4-FFF2-40B4-BE49-F238E27FC236}">
                <a16:creationId xmlns:a16="http://schemas.microsoft.com/office/drawing/2014/main" id="{0187E31E-FB0C-F54C-ECD3-7FFDEDA015E9}"/>
              </a:ext>
            </a:extLst>
          </p:cNvPr>
          <p:cNvSpPr/>
          <p:nvPr/>
        </p:nvSpPr>
        <p:spPr>
          <a:xfrm rot="1800000">
            <a:off x="7603739" y="628808"/>
            <a:ext cx="712843" cy="712841"/>
          </a:xfrm>
          <a:prstGeom prst="corner">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nip Diagonal Corner of Rectangle 9">
            <a:extLst>
              <a:ext uri="{FF2B5EF4-FFF2-40B4-BE49-F238E27FC236}">
                <a16:creationId xmlns:a16="http://schemas.microsoft.com/office/drawing/2014/main" id="{1CC34A9F-89D1-62BD-B5F1-7E3C0965083D}"/>
              </a:ext>
            </a:extLst>
          </p:cNvPr>
          <p:cNvSpPr/>
          <p:nvPr/>
        </p:nvSpPr>
        <p:spPr>
          <a:xfrm rot="5400000">
            <a:off x="3870271" y="2132856"/>
            <a:ext cx="2160241" cy="2160241"/>
          </a:xfrm>
          <a:prstGeom prst="snip2DiagRect">
            <a:avLst>
              <a:gd name="adj1" fmla="val 0"/>
              <a:gd name="adj2" fmla="val 16667"/>
            </a:avLst>
          </a:prstGeom>
          <a:no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lumMod val="95000"/>
                  <a:lumOff val="5000"/>
                </a:schemeClr>
              </a:solidFill>
              <a:latin typeface="Spoof Trial Thin" pitchFamily="2" charset="77"/>
              <a:ea typeface="Spoof Trial Thin" pitchFamily="2" charset="77"/>
            </a:endParaRPr>
          </a:p>
        </p:txBody>
      </p:sp>
      <p:sp>
        <p:nvSpPr>
          <p:cNvPr id="11" name="Snip Same-side Corner of Rectangle 10">
            <a:extLst>
              <a:ext uri="{FF2B5EF4-FFF2-40B4-BE49-F238E27FC236}">
                <a16:creationId xmlns:a16="http://schemas.microsoft.com/office/drawing/2014/main" id="{CED00D43-AA8F-235D-F80F-84026F975A63}"/>
              </a:ext>
            </a:extLst>
          </p:cNvPr>
          <p:cNvSpPr/>
          <p:nvPr/>
        </p:nvSpPr>
        <p:spPr>
          <a:xfrm rot="5400000">
            <a:off x="1352601" y="2132855"/>
            <a:ext cx="2160240" cy="2160242"/>
          </a:xfrm>
          <a:prstGeom prst="snip2SameRect">
            <a:avLst/>
          </a:prstGeom>
          <a:no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Spoof Trial Thin" pitchFamily="2" charset="77"/>
              <a:ea typeface="Spoof Trial Thin" pitchFamily="2" charset="77"/>
            </a:endParaRPr>
          </a:p>
        </p:txBody>
      </p:sp>
      <p:sp>
        <p:nvSpPr>
          <p:cNvPr id="37" name="Snip Same-side Corner of Rectangle 36">
            <a:extLst>
              <a:ext uri="{FF2B5EF4-FFF2-40B4-BE49-F238E27FC236}">
                <a16:creationId xmlns:a16="http://schemas.microsoft.com/office/drawing/2014/main" id="{AB28FF10-6AA8-5AEC-CF1A-9667C0558986}"/>
              </a:ext>
            </a:extLst>
          </p:cNvPr>
          <p:cNvSpPr/>
          <p:nvPr/>
        </p:nvSpPr>
        <p:spPr>
          <a:xfrm rot="5400000">
            <a:off x="6393160" y="2132856"/>
            <a:ext cx="2160240" cy="2160241"/>
          </a:xfrm>
          <a:prstGeom prst="snip2SameRect">
            <a:avLst/>
          </a:prstGeom>
          <a:no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Spoof Trial Thin" pitchFamily="2" charset="77"/>
              <a:ea typeface="Spoof Trial Thin" pitchFamily="2" charset="77"/>
            </a:endParaRPr>
          </a:p>
        </p:txBody>
      </p:sp>
      <p:sp>
        <p:nvSpPr>
          <p:cNvPr id="41" name="L-shape 40">
            <a:extLst>
              <a:ext uri="{FF2B5EF4-FFF2-40B4-BE49-F238E27FC236}">
                <a16:creationId xmlns:a16="http://schemas.microsoft.com/office/drawing/2014/main" id="{51191AB5-96B9-4677-209C-471F6812D667}"/>
              </a:ext>
            </a:extLst>
          </p:cNvPr>
          <p:cNvSpPr/>
          <p:nvPr/>
        </p:nvSpPr>
        <p:spPr>
          <a:xfrm rot="13500000">
            <a:off x="4514937" y="1619744"/>
            <a:ext cx="712843" cy="712841"/>
          </a:xfrm>
          <a:prstGeom prst="corner">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Triangle 4">
            <a:extLst>
              <a:ext uri="{FF2B5EF4-FFF2-40B4-BE49-F238E27FC236}">
                <a16:creationId xmlns:a16="http://schemas.microsoft.com/office/drawing/2014/main" id="{14FE91EB-2860-84CE-4CA5-3C2F41EAEDD3}"/>
              </a:ext>
            </a:extLst>
          </p:cNvPr>
          <p:cNvSpPr/>
          <p:nvPr/>
        </p:nvSpPr>
        <p:spPr>
          <a:xfrm>
            <a:off x="3800872" y="3140326"/>
            <a:ext cx="432691" cy="432692"/>
          </a:xfrm>
          <a:prstGeom prst="rtTriangle">
            <a:avLst/>
          </a:prstGeom>
          <a:solidFill>
            <a:schemeClr val="tx1">
              <a:lumMod val="95000"/>
              <a:lumOff val="5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a:extLst>
              <a:ext uri="{FF2B5EF4-FFF2-40B4-BE49-F238E27FC236}">
                <a16:creationId xmlns:a16="http://schemas.microsoft.com/office/drawing/2014/main" id="{14759C4F-374B-D0E4-9150-884382D356DA}"/>
              </a:ext>
            </a:extLst>
          </p:cNvPr>
          <p:cNvSpPr/>
          <p:nvPr/>
        </p:nvSpPr>
        <p:spPr>
          <a:xfrm rot="10800000">
            <a:off x="5670471" y="2852934"/>
            <a:ext cx="430885" cy="430886"/>
          </a:xfrm>
          <a:prstGeom prst="rtTriangle">
            <a:avLst/>
          </a:prstGeom>
          <a:solidFill>
            <a:schemeClr val="tx1">
              <a:lumMod val="95000"/>
              <a:lumOff val="5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70700D9D-A7BE-A4BC-62E4-2B760926CBB9}"/>
              </a:ext>
            </a:extLst>
          </p:cNvPr>
          <p:cNvCxnSpPr/>
          <p:nvPr/>
        </p:nvCxnSpPr>
        <p:spPr>
          <a:xfrm>
            <a:off x="3800872" y="2708920"/>
            <a:ext cx="0" cy="1440160"/>
          </a:xfrm>
          <a:prstGeom prst="line">
            <a:avLst/>
          </a:prstGeom>
          <a:ln w="98425">
            <a:solidFill>
              <a:schemeClr val="tx1">
                <a:lumMod val="95000"/>
                <a:lumOff val="5000"/>
              </a:schemeClr>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DD70E390-E93E-5927-C467-0EBBDAAA40C6}"/>
              </a:ext>
            </a:extLst>
          </p:cNvPr>
          <p:cNvCxnSpPr>
            <a:cxnSpLocks/>
          </p:cNvCxnSpPr>
          <p:nvPr/>
        </p:nvCxnSpPr>
        <p:spPr>
          <a:xfrm>
            <a:off x="6101356" y="2708920"/>
            <a:ext cx="0" cy="1440160"/>
          </a:xfrm>
          <a:prstGeom prst="line">
            <a:avLst/>
          </a:prstGeom>
          <a:ln w="111125">
            <a:solidFill>
              <a:schemeClr val="tx1">
                <a:lumMod val="95000"/>
                <a:lumOff val="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DC5B07B6-3AB4-5111-5D79-367B440D3593}"/>
              </a:ext>
            </a:extLst>
          </p:cNvPr>
          <p:cNvSpPr txBox="1"/>
          <p:nvPr/>
        </p:nvSpPr>
        <p:spPr>
          <a:xfrm>
            <a:off x="1208584" y="4509120"/>
            <a:ext cx="7488832" cy="492443"/>
          </a:xfrm>
          <a:prstGeom prst="rect">
            <a:avLst/>
          </a:prstGeom>
          <a:noFill/>
        </p:spPr>
        <p:txBody>
          <a:bodyPr wrap="square" rtlCol="0">
            <a:spAutoFit/>
          </a:bodyPr>
          <a:lstStyle/>
          <a:p>
            <a:pPr algn="ctr"/>
            <a:r>
              <a:rPr lang="en-US" sz="2600" dirty="0">
                <a:solidFill>
                  <a:schemeClr val="bg1">
                    <a:lumMod val="95000"/>
                  </a:schemeClr>
                </a:solidFill>
                <a:latin typeface="Spoof Trial Light" pitchFamily="2" charset="77"/>
                <a:ea typeface="Spoof Trial Light" pitchFamily="2" charset="77"/>
              </a:rPr>
              <a:t>DECENTRALISED MEDIA LICENSING WORKSHOP</a:t>
            </a:r>
          </a:p>
        </p:txBody>
      </p:sp>
    </p:spTree>
    <p:extLst>
      <p:ext uri="{BB962C8B-B14F-4D97-AF65-F5344CB8AC3E}">
        <p14:creationId xmlns:p14="http://schemas.microsoft.com/office/powerpoint/2010/main" val="495648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B9245107-AE62-8F42-D91D-7FB9BE2207D1}"/>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25369198-BF34-0F9B-AAED-36273BC895B5}"/>
              </a:ext>
            </a:extLst>
          </p:cNvPr>
          <p:cNvSpPr txBox="1"/>
          <p:nvPr/>
        </p:nvSpPr>
        <p:spPr>
          <a:xfrm>
            <a:off x="632520" y="1268809"/>
            <a:ext cx="8640961" cy="3785652"/>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Describe how your chosen media is typically created. By identifying the creation context of your media, you are identifying the key components of the media/content's metadata, which can be used as part of the provenance data and helps to inform what kind of licensing you might wish to apply. </a:t>
            </a:r>
          </a:p>
          <a:p>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b="1" dirty="0">
                <a:solidFill>
                  <a:schemeClr val="bg1">
                    <a:lumMod val="95000"/>
                  </a:schemeClr>
                </a:solidFill>
                <a:latin typeface="Spoof Trial Thin" pitchFamily="2" charset="77"/>
                <a:ea typeface="Spoof Trial Thin" pitchFamily="2" charset="77"/>
              </a:rPr>
              <a:t>Describe how your asset is created: </a:t>
            </a:r>
            <a:r>
              <a:rPr lang="en-GB" sz="1500" dirty="0">
                <a:solidFill>
                  <a:schemeClr val="bg1">
                    <a:lumMod val="95000"/>
                  </a:schemeClr>
                </a:solidFill>
                <a:latin typeface="Spoof Trial Thin" pitchFamily="2" charset="77"/>
                <a:ea typeface="Spoof Trial Thin" pitchFamily="2" charset="77"/>
              </a:rPr>
              <a:t>Place your media asset in the centre of Activity 2 sheet, and complete the sheet using the provided prompts (not all prompts may be applicable to your media</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b="1" dirty="0">
                <a:solidFill>
                  <a:schemeClr val="bg1">
                    <a:lumMod val="95000"/>
                  </a:schemeClr>
                </a:solidFill>
                <a:latin typeface="Spoof Trial Thin" pitchFamily="2" charset="77"/>
                <a:ea typeface="Spoof Trial Thin" pitchFamily="2" charset="77"/>
              </a:rPr>
              <a:t>Discussion: </a:t>
            </a:r>
            <a:r>
              <a:rPr lang="en-GB" sz="1500" dirty="0">
                <a:solidFill>
                  <a:schemeClr val="bg1">
                    <a:lumMod val="95000"/>
                  </a:schemeClr>
                </a:solidFill>
                <a:latin typeface="Spoof Trial Thin" pitchFamily="2" charset="77"/>
                <a:ea typeface="Spoof Trial Thin" pitchFamily="2" charset="77"/>
              </a:rPr>
              <a:t>For 5 minutes, find another person to exchange ideas with and use Activity 2 sheet to briefly introduce your media and challenge.</a:t>
            </a:r>
          </a:p>
          <a:p>
            <a:endParaRPr lang="en-GB" sz="1500" dirty="0">
              <a:solidFill>
                <a:schemeClr val="bg1">
                  <a:lumMod val="95000"/>
                </a:schemeClr>
              </a:solidFill>
              <a:latin typeface="Spoof Trial Thin" pitchFamily="2" charset="77"/>
              <a:ea typeface="Spoof Trial Thin" pitchFamily="2" charset="77"/>
            </a:endParaRPr>
          </a:p>
          <a:p>
            <a:r>
              <a:rPr lang="en-GB" sz="1500" b="1" dirty="0">
                <a:solidFill>
                  <a:schemeClr val="bg1">
                    <a:lumMod val="95000"/>
                  </a:schemeClr>
                </a:solidFill>
                <a:latin typeface="Spoof Trial Thin" pitchFamily="2" charset="77"/>
                <a:ea typeface="Spoof Trial Thin" pitchFamily="2" charset="77"/>
              </a:rPr>
              <a:t>Consider:</a:t>
            </a: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Who creates this media?</a:t>
            </a: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What tools are involved?</a:t>
            </a: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What is the typical workflow?</a:t>
            </a: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Who are the stakeholders in the creation process?</a:t>
            </a:r>
          </a:p>
          <a:p>
            <a:endParaRPr lang="en-GB" sz="1500" dirty="0">
              <a:solidFill>
                <a:schemeClr val="bg1">
                  <a:lumMod val="95000"/>
                </a:schemeClr>
              </a:solidFill>
              <a:latin typeface="Spoof Trial Thin" pitchFamily="2" charset="77"/>
              <a:ea typeface="Spoof Trial Thin" pitchFamily="2" charset="77"/>
            </a:endParaRPr>
          </a:p>
        </p:txBody>
      </p:sp>
      <p:sp>
        <p:nvSpPr>
          <p:cNvPr id="3" name="Snip Diagonal Corner of Rectangle 2">
            <a:extLst>
              <a:ext uri="{FF2B5EF4-FFF2-40B4-BE49-F238E27FC236}">
                <a16:creationId xmlns:a16="http://schemas.microsoft.com/office/drawing/2014/main" id="{33874B46-7D2D-C0A3-4834-E3EF3D2916C9}"/>
              </a:ext>
            </a:extLst>
          </p:cNvPr>
          <p:cNvSpPr/>
          <p:nvPr/>
        </p:nvSpPr>
        <p:spPr>
          <a:xfrm>
            <a:off x="416496" y="6237312"/>
            <a:ext cx="2088232" cy="288032"/>
          </a:xfrm>
          <a:prstGeom prst="snip2DiagRect">
            <a:avLst/>
          </a:prstGeom>
          <a:no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DECENTRALISED MEDIA LICENSING</a:t>
            </a:r>
          </a:p>
        </p:txBody>
      </p:sp>
      <p:sp>
        <p:nvSpPr>
          <p:cNvPr id="9" name="Snip Diagonal Corner of Rectangle 8">
            <a:extLst>
              <a:ext uri="{FF2B5EF4-FFF2-40B4-BE49-F238E27FC236}">
                <a16:creationId xmlns:a16="http://schemas.microsoft.com/office/drawing/2014/main" id="{27BC9447-4EFB-E0EE-41C3-A31A975225E5}"/>
              </a:ext>
            </a:extLst>
          </p:cNvPr>
          <p:cNvSpPr/>
          <p:nvPr/>
        </p:nvSpPr>
        <p:spPr>
          <a:xfrm>
            <a:off x="2648744" y="6245153"/>
            <a:ext cx="897159" cy="288032"/>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solidFill>
                <a:latin typeface="Spoof Trial Light" pitchFamily="2" charset="77"/>
                <a:ea typeface="Spoof Trial Light" pitchFamily="2" charset="77"/>
              </a:rPr>
              <a:t>ACTIVITY 2</a:t>
            </a:r>
          </a:p>
        </p:txBody>
      </p:sp>
      <p:cxnSp>
        <p:nvCxnSpPr>
          <p:cNvPr id="10" name="Straight Connector 9">
            <a:extLst>
              <a:ext uri="{FF2B5EF4-FFF2-40B4-BE49-F238E27FC236}">
                <a16:creationId xmlns:a16="http://schemas.microsoft.com/office/drawing/2014/main" id="{BEE55073-7516-1726-A5D1-7F359C09D313}"/>
              </a:ext>
            </a:extLst>
          </p:cNvPr>
          <p:cNvCxnSpPr>
            <a:cxnSpLocks/>
          </p:cNvCxnSpPr>
          <p:nvPr/>
        </p:nvCxnSpPr>
        <p:spPr>
          <a:xfrm>
            <a:off x="416496" y="603933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22950393-2E25-968A-4990-57B77F0E038B}"/>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4A89DC"/>
                </a:solidFill>
                <a:latin typeface="Spoof Trial Thin" pitchFamily="2" charset="77"/>
                <a:ea typeface="Spoof Trial Thin" pitchFamily="2" charset="77"/>
              </a:rPr>
              <a:t>MEDIA CREATION CONTEXT</a:t>
            </a:r>
          </a:p>
        </p:txBody>
      </p:sp>
      <p:cxnSp>
        <p:nvCxnSpPr>
          <p:cNvPr id="12" name="Straight Connector 11">
            <a:extLst>
              <a:ext uri="{FF2B5EF4-FFF2-40B4-BE49-F238E27FC236}">
                <a16:creationId xmlns:a16="http://schemas.microsoft.com/office/drawing/2014/main" id="{0B41FECD-C3F5-664F-9C6B-E3AF8EDB8202}"/>
              </a:ext>
            </a:extLst>
          </p:cNvPr>
          <p:cNvCxnSpPr>
            <a:cxnSpLocks/>
          </p:cNvCxnSpPr>
          <p:nvPr/>
        </p:nvCxnSpPr>
        <p:spPr>
          <a:xfrm>
            <a:off x="416496" y="83671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2" name="Snip Same-side Corner of Rectangle 1">
            <a:extLst>
              <a:ext uri="{FF2B5EF4-FFF2-40B4-BE49-F238E27FC236}">
                <a16:creationId xmlns:a16="http://schemas.microsoft.com/office/drawing/2014/main" id="{B390EECE-58B4-95AA-1550-3173A91FE3B7}"/>
              </a:ext>
            </a:extLst>
          </p:cNvPr>
          <p:cNvSpPr/>
          <p:nvPr/>
        </p:nvSpPr>
        <p:spPr>
          <a:xfrm rot="5400000">
            <a:off x="8479608" y="6243369"/>
            <a:ext cx="291600"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Snip Same-side Corner of Rectangle 3">
            <a:extLst>
              <a:ext uri="{FF2B5EF4-FFF2-40B4-BE49-F238E27FC236}">
                <a16:creationId xmlns:a16="http://schemas.microsoft.com/office/drawing/2014/main" id="{E771C98C-2F35-60BC-C3CE-F3E19E082151}"/>
              </a:ext>
            </a:extLst>
          </p:cNvPr>
          <p:cNvSpPr/>
          <p:nvPr/>
        </p:nvSpPr>
        <p:spPr>
          <a:xfrm rot="5400000">
            <a:off x="9201472" y="6237312"/>
            <a:ext cx="288032"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Diagonal Corner of Rectangle 5">
            <a:extLst>
              <a:ext uri="{FF2B5EF4-FFF2-40B4-BE49-F238E27FC236}">
                <a16:creationId xmlns:a16="http://schemas.microsoft.com/office/drawing/2014/main" id="{6B992C78-232D-46D0-8341-7B201F5B8EEE}"/>
              </a:ext>
            </a:extLst>
          </p:cNvPr>
          <p:cNvSpPr/>
          <p:nvPr/>
        </p:nvSpPr>
        <p:spPr>
          <a:xfrm rot="5400000">
            <a:off x="8841432" y="6241585"/>
            <a:ext cx="291600" cy="291600"/>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4" name="Right Triangle 13">
            <a:extLst>
              <a:ext uri="{FF2B5EF4-FFF2-40B4-BE49-F238E27FC236}">
                <a16:creationId xmlns:a16="http://schemas.microsoft.com/office/drawing/2014/main" id="{751DBC2B-6DC6-67DC-16F3-1281F3594E6F}"/>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Triangle 14">
            <a:extLst>
              <a:ext uri="{FF2B5EF4-FFF2-40B4-BE49-F238E27FC236}">
                <a16:creationId xmlns:a16="http://schemas.microsoft.com/office/drawing/2014/main" id="{22FC657B-F006-8059-7084-A85F9C5802F0}"/>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nip Diagonal Corner of Rectangle 4">
            <a:extLst>
              <a:ext uri="{FF2B5EF4-FFF2-40B4-BE49-F238E27FC236}">
                <a16:creationId xmlns:a16="http://schemas.microsoft.com/office/drawing/2014/main" id="{02221590-1920-1AB9-3CA0-28F3010B6B04}"/>
              </a:ext>
            </a:extLst>
          </p:cNvPr>
          <p:cNvSpPr/>
          <p:nvPr/>
        </p:nvSpPr>
        <p:spPr>
          <a:xfrm>
            <a:off x="8795505" y="388775"/>
            <a:ext cx="286297" cy="286297"/>
          </a:xfrm>
          <a:prstGeom prst="snip2DiagRect">
            <a:avLst>
              <a:gd name="adj1" fmla="val 17485"/>
              <a:gd name="adj2" fmla="val 0"/>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Spoof Trial Light" pitchFamily="2" charset="77"/>
                <a:ea typeface="Spoof Trial Light" pitchFamily="2" charset="77"/>
              </a:rPr>
              <a:t>2</a:t>
            </a:r>
          </a:p>
        </p:txBody>
      </p:sp>
      <p:pic>
        <p:nvPicPr>
          <p:cNvPr id="7" name="Graphic 6">
            <a:extLst>
              <a:ext uri="{FF2B5EF4-FFF2-40B4-BE49-F238E27FC236}">
                <a16:creationId xmlns:a16="http://schemas.microsoft.com/office/drawing/2014/main" id="{AB8C282E-FF2D-7F34-8037-6827F9CD95A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78702" y="376033"/>
            <a:ext cx="308520" cy="308520"/>
          </a:xfrm>
          <a:prstGeom prst="rect">
            <a:avLst/>
          </a:prstGeom>
        </p:spPr>
      </p:pic>
    </p:spTree>
    <p:extLst>
      <p:ext uri="{BB962C8B-B14F-4D97-AF65-F5344CB8AC3E}">
        <p14:creationId xmlns:p14="http://schemas.microsoft.com/office/powerpoint/2010/main" val="2967801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4A89DC"/>
        </a:solidFill>
        <a:effectLst/>
      </p:bgPr>
    </p:bg>
    <p:spTree>
      <p:nvGrpSpPr>
        <p:cNvPr id="1" name="">
          <a:extLst>
            <a:ext uri="{FF2B5EF4-FFF2-40B4-BE49-F238E27FC236}">
              <a16:creationId xmlns:a16="http://schemas.microsoft.com/office/drawing/2014/main" id="{4C8BAF33-85D8-E91F-9918-8D36C945957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952F950-E649-D895-67D9-E943660FF14A}"/>
              </a:ext>
            </a:extLst>
          </p:cNvPr>
          <p:cNvSpPr txBox="1"/>
          <p:nvPr/>
        </p:nvSpPr>
        <p:spPr>
          <a:xfrm>
            <a:off x="848544" y="2459504"/>
            <a:ext cx="8208912" cy="1015663"/>
          </a:xfrm>
          <a:prstGeom prst="rect">
            <a:avLst/>
          </a:prstGeom>
          <a:noFill/>
        </p:spPr>
        <p:txBody>
          <a:bodyPr wrap="square" rtlCol="0">
            <a:spAutoFit/>
          </a:bodyPr>
          <a:lstStyle/>
          <a:p>
            <a:pPr algn="ctr"/>
            <a:r>
              <a:rPr lang="en-US" sz="6000" dirty="0">
                <a:solidFill>
                  <a:schemeClr val="bg1"/>
                </a:solidFill>
                <a:latin typeface="Spoof Trial Thin" pitchFamily="2" charset="77"/>
                <a:ea typeface="Spoof Trial Thin" pitchFamily="2" charset="77"/>
              </a:rPr>
              <a:t>MANIFEST FILE</a:t>
            </a:r>
          </a:p>
        </p:txBody>
      </p:sp>
      <p:sp>
        <p:nvSpPr>
          <p:cNvPr id="2" name="Snip Diagonal Corner of Rectangle 1">
            <a:extLst>
              <a:ext uri="{FF2B5EF4-FFF2-40B4-BE49-F238E27FC236}">
                <a16:creationId xmlns:a16="http://schemas.microsoft.com/office/drawing/2014/main" id="{255BD6D1-2CF0-ABD7-0D28-62F7EE1DF4E4}"/>
              </a:ext>
            </a:extLst>
          </p:cNvPr>
          <p:cNvSpPr/>
          <p:nvPr/>
        </p:nvSpPr>
        <p:spPr>
          <a:xfrm>
            <a:off x="416496" y="6237312"/>
            <a:ext cx="2088232" cy="288032"/>
          </a:xfrm>
          <a:prstGeom prst="snip2DiagRect">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solidFill>
                <a:latin typeface="Spoof Trial Light" pitchFamily="2" charset="77"/>
                <a:ea typeface="Spoof Trial Light" pitchFamily="2" charset="77"/>
              </a:rPr>
              <a:t>DECENTRALISED MEDIA LICENSING</a:t>
            </a:r>
          </a:p>
        </p:txBody>
      </p:sp>
      <p:sp>
        <p:nvSpPr>
          <p:cNvPr id="7" name="Snip Diagonal Corner of Rectangle 6">
            <a:extLst>
              <a:ext uri="{FF2B5EF4-FFF2-40B4-BE49-F238E27FC236}">
                <a16:creationId xmlns:a16="http://schemas.microsoft.com/office/drawing/2014/main" id="{C6143CFA-D959-E108-AA38-46395672B784}"/>
              </a:ext>
            </a:extLst>
          </p:cNvPr>
          <p:cNvSpPr/>
          <p:nvPr/>
        </p:nvSpPr>
        <p:spPr>
          <a:xfrm>
            <a:off x="2648744" y="6245153"/>
            <a:ext cx="897159" cy="288032"/>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ACTIVITY 3</a:t>
            </a:r>
          </a:p>
        </p:txBody>
      </p:sp>
      <p:cxnSp>
        <p:nvCxnSpPr>
          <p:cNvPr id="8" name="Straight Connector 7">
            <a:extLst>
              <a:ext uri="{FF2B5EF4-FFF2-40B4-BE49-F238E27FC236}">
                <a16:creationId xmlns:a16="http://schemas.microsoft.com/office/drawing/2014/main" id="{1EC6CFA3-65FD-B409-342A-DA31FF04028C}"/>
              </a:ext>
            </a:extLst>
          </p:cNvPr>
          <p:cNvCxnSpPr>
            <a:cxnSpLocks/>
          </p:cNvCxnSpPr>
          <p:nvPr/>
        </p:nvCxnSpPr>
        <p:spPr>
          <a:xfrm>
            <a:off x="416496" y="6039332"/>
            <a:ext cx="9069326"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sp>
        <p:nvSpPr>
          <p:cNvPr id="9" name="Snip Diagonal Corner of Rectangle 8">
            <a:extLst>
              <a:ext uri="{FF2B5EF4-FFF2-40B4-BE49-F238E27FC236}">
                <a16:creationId xmlns:a16="http://schemas.microsoft.com/office/drawing/2014/main" id="{B67AB05F-40E3-5595-71B7-C7E8AD856917}"/>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0" name="Snip Same-side Corner of Rectangle 9">
            <a:extLst>
              <a:ext uri="{FF2B5EF4-FFF2-40B4-BE49-F238E27FC236}">
                <a16:creationId xmlns:a16="http://schemas.microsoft.com/office/drawing/2014/main" id="{3E1D5D5D-D0A6-A013-887F-217823C5638E}"/>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Snip Same-side Corner of Rectangle 10">
            <a:extLst>
              <a:ext uri="{FF2B5EF4-FFF2-40B4-BE49-F238E27FC236}">
                <a16:creationId xmlns:a16="http://schemas.microsoft.com/office/drawing/2014/main" id="{67B40D17-0EAE-8708-940B-9698AAA480EF}"/>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2" name="Snip Same-side Corner of Rectangle 11">
            <a:extLst>
              <a:ext uri="{FF2B5EF4-FFF2-40B4-BE49-F238E27FC236}">
                <a16:creationId xmlns:a16="http://schemas.microsoft.com/office/drawing/2014/main" id="{020B7EF9-81A2-DC3E-1CD0-499DD4DB4543}"/>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Snip Same-side Corner of Rectangle 12">
            <a:extLst>
              <a:ext uri="{FF2B5EF4-FFF2-40B4-BE49-F238E27FC236}">
                <a16:creationId xmlns:a16="http://schemas.microsoft.com/office/drawing/2014/main" id="{D470BFB0-8A05-F13C-16E6-FEA0D44FB102}"/>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4" name="Snip Diagonal Corner of Rectangle 13">
            <a:extLst>
              <a:ext uri="{FF2B5EF4-FFF2-40B4-BE49-F238E27FC236}">
                <a16:creationId xmlns:a16="http://schemas.microsoft.com/office/drawing/2014/main" id="{DEE153B7-EF27-F650-8510-C222B21D9A43}"/>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5" name="Right Triangle 14">
            <a:extLst>
              <a:ext uri="{FF2B5EF4-FFF2-40B4-BE49-F238E27FC236}">
                <a16:creationId xmlns:a16="http://schemas.microsoft.com/office/drawing/2014/main" id="{D4A0C0F2-673F-740E-B313-E711B1FD7BA7}"/>
              </a:ext>
            </a:extLst>
          </p:cNvPr>
          <p:cNvSpPr/>
          <p:nvPr/>
        </p:nvSpPr>
        <p:spPr>
          <a:xfrm>
            <a:off x="8820653" y="6379828"/>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15">
            <a:extLst>
              <a:ext uri="{FF2B5EF4-FFF2-40B4-BE49-F238E27FC236}">
                <a16:creationId xmlns:a16="http://schemas.microsoft.com/office/drawing/2014/main" id="{4DDB4CE6-C4B5-427B-C2A1-173FC9CBFB95}"/>
              </a:ext>
            </a:extLst>
          </p:cNvPr>
          <p:cNvSpPr/>
          <p:nvPr/>
        </p:nvSpPr>
        <p:spPr>
          <a:xfrm rot="10800000">
            <a:off x="9081802" y="6320360"/>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0975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77C91398-40BA-90E9-C025-5F5B2FA58150}"/>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10B5148F-3EBB-2BB0-B20A-6F37E0EFC902}"/>
              </a:ext>
            </a:extLst>
          </p:cNvPr>
          <p:cNvSpPr txBox="1"/>
          <p:nvPr/>
        </p:nvSpPr>
        <p:spPr>
          <a:xfrm>
            <a:off x="632520" y="1268809"/>
            <a:ext cx="8640961" cy="4478149"/>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A manifest file for a digital asset describes its structure, format and content.</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It includes metadata about the file, such as about how it was generated and what transformations it has undergone. </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Define what metadata could be contained in the manifest file for your media using the creation context as a guide. </a:t>
            </a:r>
          </a:p>
          <a:p>
            <a:endParaRPr lang="en-GB" sz="1500" dirty="0">
              <a:solidFill>
                <a:schemeClr val="bg1">
                  <a:lumMod val="95000"/>
                </a:schemeClr>
              </a:solidFill>
              <a:latin typeface="Spoof Trial Thin" pitchFamily="2" charset="77"/>
              <a:ea typeface="Spoof Trial Thin" pitchFamily="2" charset="77"/>
            </a:endParaRPr>
          </a:p>
          <a:p>
            <a:r>
              <a:rPr lang="en-GB" sz="1500" b="1" dirty="0">
                <a:solidFill>
                  <a:schemeClr val="bg1">
                    <a:lumMod val="95000"/>
                  </a:schemeClr>
                </a:solidFill>
                <a:latin typeface="Spoof Trial Thin" pitchFamily="2" charset="77"/>
                <a:ea typeface="Spoof Trial Thin" pitchFamily="2" charset="77"/>
              </a:rPr>
              <a:t>Reflect on Creation: </a:t>
            </a:r>
            <a:r>
              <a:rPr lang="en-GB" sz="1500" dirty="0">
                <a:solidFill>
                  <a:schemeClr val="bg1">
                    <a:lumMod val="95000"/>
                  </a:schemeClr>
                </a:solidFill>
                <a:latin typeface="Spoof Trial Thin" pitchFamily="2" charset="77"/>
                <a:ea typeface="Spoof Trial Thin" pitchFamily="2" charset="77"/>
              </a:rPr>
              <a:t>Consider how your media is created and complete Activity 3. Examples of possible data for your manifest:</a:t>
            </a: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Title of work (file name)</a:t>
            </a: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Date created</a:t>
            </a: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Date manipulated</a:t>
            </a: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Device/hardware used</a:t>
            </a: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Software used</a:t>
            </a: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Software required for interaction</a:t>
            </a: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GPS Coordinates</a:t>
            </a: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Filters applied</a:t>
            </a:r>
          </a:p>
          <a:p>
            <a:endParaRPr lang="en-GB" sz="1500" dirty="0">
              <a:solidFill>
                <a:schemeClr val="bg1">
                  <a:lumMod val="95000"/>
                </a:schemeClr>
              </a:solidFill>
              <a:latin typeface="Spoof Trial Thin" pitchFamily="2" charset="77"/>
              <a:ea typeface="Spoof Trial Thin" pitchFamily="2" charset="77"/>
            </a:endParaRPr>
          </a:p>
        </p:txBody>
      </p:sp>
      <p:sp>
        <p:nvSpPr>
          <p:cNvPr id="3" name="Snip Diagonal Corner of Rectangle 2">
            <a:extLst>
              <a:ext uri="{FF2B5EF4-FFF2-40B4-BE49-F238E27FC236}">
                <a16:creationId xmlns:a16="http://schemas.microsoft.com/office/drawing/2014/main" id="{7C295EE1-332F-6B24-60CE-7511C6903BA7}"/>
              </a:ext>
            </a:extLst>
          </p:cNvPr>
          <p:cNvSpPr/>
          <p:nvPr/>
        </p:nvSpPr>
        <p:spPr>
          <a:xfrm>
            <a:off x="416496" y="6237312"/>
            <a:ext cx="2088232" cy="288032"/>
          </a:xfrm>
          <a:prstGeom prst="snip2DiagRect">
            <a:avLst/>
          </a:prstGeom>
          <a:no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DECENTRALISED MEDIA LICENSING</a:t>
            </a:r>
          </a:p>
        </p:txBody>
      </p:sp>
      <p:sp>
        <p:nvSpPr>
          <p:cNvPr id="9" name="Snip Diagonal Corner of Rectangle 8">
            <a:extLst>
              <a:ext uri="{FF2B5EF4-FFF2-40B4-BE49-F238E27FC236}">
                <a16:creationId xmlns:a16="http://schemas.microsoft.com/office/drawing/2014/main" id="{9C27FAED-80FF-A0F6-B168-53B0BCE8BEFC}"/>
              </a:ext>
            </a:extLst>
          </p:cNvPr>
          <p:cNvSpPr/>
          <p:nvPr/>
        </p:nvSpPr>
        <p:spPr>
          <a:xfrm>
            <a:off x="2648744" y="6245153"/>
            <a:ext cx="897159" cy="288032"/>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solidFill>
                <a:latin typeface="Spoof Trial Light" pitchFamily="2" charset="77"/>
                <a:ea typeface="Spoof Trial Light" pitchFamily="2" charset="77"/>
              </a:rPr>
              <a:t>ACTIVITY 3</a:t>
            </a:r>
          </a:p>
        </p:txBody>
      </p:sp>
      <p:cxnSp>
        <p:nvCxnSpPr>
          <p:cNvPr id="10" name="Straight Connector 9">
            <a:extLst>
              <a:ext uri="{FF2B5EF4-FFF2-40B4-BE49-F238E27FC236}">
                <a16:creationId xmlns:a16="http://schemas.microsoft.com/office/drawing/2014/main" id="{A2796218-DEFD-656F-2F7B-6543877E2287}"/>
              </a:ext>
            </a:extLst>
          </p:cNvPr>
          <p:cNvCxnSpPr>
            <a:cxnSpLocks/>
          </p:cNvCxnSpPr>
          <p:nvPr/>
        </p:nvCxnSpPr>
        <p:spPr>
          <a:xfrm>
            <a:off x="416496" y="603933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E89DD4C1-B0BD-CA5B-0090-6BC3038F23FB}"/>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4A89DC"/>
                </a:solidFill>
                <a:latin typeface="Spoof Trial Thin" pitchFamily="2" charset="77"/>
                <a:ea typeface="Spoof Trial Thin" pitchFamily="2" charset="77"/>
              </a:rPr>
              <a:t>MANIFEST FILE</a:t>
            </a:r>
          </a:p>
        </p:txBody>
      </p:sp>
      <p:cxnSp>
        <p:nvCxnSpPr>
          <p:cNvPr id="12" name="Straight Connector 11">
            <a:extLst>
              <a:ext uri="{FF2B5EF4-FFF2-40B4-BE49-F238E27FC236}">
                <a16:creationId xmlns:a16="http://schemas.microsoft.com/office/drawing/2014/main" id="{35DF9519-907B-7739-AFE9-2FFBF7224DB3}"/>
              </a:ext>
            </a:extLst>
          </p:cNvPr>
          <p:cNvCxnSpPr>
            <a:cxnSpLocks/>
          </p:cNvCxnSpPr>
          <p:nvPr/>
        </p:nvCxnSpPr>
        <p:spPr>
          <a:xfrm>
            <a:off x="416496" y="83671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2" name="Snip Same-side Corner of Rectangle 1">
            <a:extLst>
              <a:ext uri="{FF2B5EF4-FFF2-40B4-BE49-F238E27FC236}">
                <a16:creationId xmlns:a16="http://schemas.microsoft.com/office/drawing/2014/main" id="{1A4462B2-4CF1-0F83-6E32-EF90F0214EEE}"/>
              </a:ext>
            </a:extLst>
          </p:cNvPr>
          <p:cNvSpPr/>
          <p:nvPr/>
        </p:nvSpPr>
        <p:spPr>
          <a:xfrm rot="5400000">
            <a:off x="8479608" y="6243369"/>
            <a:ext cx="291600"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Snip Same-side Corner of Rectangle 3">
            <a:extLst>
              <a:ext uri="{FF2B5EF4-FFF2-40B4-BE49-F238E27FC236}">
                <a16:creationId xmlns:a16="http://schemas.microsoft.com/office/drawing/2014/main" id="{2A5133E2-D15D-61EF-FECF-F4C35576D3BE}"/>
              </a:ext>
            </a:extLst>
          </p:cNvPr>
          <p:cNvSpPr/>
          <p:nvPr/>
        </p:nvSpPr>
        <p:spPr>
          <a:xfrm rot="5400000">
            <a:off x="9201472" y="6237312"/>
            <a:ext cx="288032"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Diagonal Corner of Rectangle 5">
            <a:extLst>
              <a:ext uri="{FF2B5EF4-FFF2-40B4-BE49-F238E27FC236}">
                <a16:creationId xmlns:a16="http://schemas.microsoft.com/office/drawing/2014/main" id="{FC99BA55-D552-805E-BED3-90ABC0E18BFF}"/>
              </a:ext>
            </a:extLst>
          </p:cNvPr>
          <p:cNvSpPr/>
          <p:nvPr/>
        </p:nvSpPr>
        <p:spPr>
          <a:xfrm rot="5400000">
            <a:off x="8841432" y="6241585"/>
            <a:ext cx="291600" cy="291600"/>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4" name="Right Triangle 13">
            <a:extLst>
              <a:ext uri="{FF2B5EF4-FFF2-40B4-BE49-F238E27FC236}">
                <a16:creationId xmlns:a16="http://schemas.microsoft.com/office/drawing/2014/main" id="{0BB3A3CB-EF1E-2A6A-16D6-86A0781089FE}"/>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Triangle 14">
            <a:extLst>
              <a:ext uri="{FF2B5EF4-FFF2-40B4-BE49-F238E27FC236}">
                <a16:creationId xmlns:a16="http://schemas.microsoft.com/office/drawing/2014/main" id="{C1695DA9-4123-6083-5C9A-43C2D8EB07E8}"/>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nip Diagonal Corner of Rectangle 4">
            <a:extLst>
              <a:ext uri="{FF2B5EF4-FFF2-40B4-BE49-F238E27FC236}">
                <a16:creationId xmlns:a16="http://schemas.microsoft.com/office/drawing/2014/main" id="{930FE687-E090-DDD5-A569-49530158DB94}"/>
              </a:ext>
            </a:extLst>
          </p:cNvPr>
          <p:cNvSpPr/>
          <p:nvPr/>
        </p:nvSpPr>
        <p:spPr>
          <a:xfrm>
            <a:off x="8795505" y="388775"/>
            <a:ext cx="286297" cy="286297"/>
          </a:xfrm>
          <a:prstGeom prst="snip2DiagRect">
            <a:avLst>
              <a:gd name="adj1" fmla="val 17485"/>
              <a:gd name="adj2" fmla="val 0"/>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Spoof Trial Light" pitchFamily="2" charset="77"/>
                <a:ea typeface="Spoof Trial Light" pitchFamily="2" charset="77"/>
              </a:rPr>
              <a:t>3</a:t>
            </a:r>
          </a:p>
        </p:txBody>
      </p:sp>
      <p:pic>
        <p:nvPicPr>
          <p:cNvPr id="7" name="Graphic 6">
            <a:extLst>
              <a:ext uri="{FF2B5EF4-FFF2-40B4-BE49-F238E27FC236}">
                <a16:creationId xmlns:a16="http://schemas.microsoft.com/office/drawing/2014/main" id="{427D3480-5234-EC99-9A1E-7139C9AB26A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78702" y="376033"/>
            <a:ext cx="308520" cy="308520"/>
          </a:xfrm>
          <a:prstGeom prst="rect">
            <a:avLst/>
          </a:prstGeom>
        </p:spPr>
      </p:pic>
    </p:spTree>
    <p:extLst>
      <p:ext uri="{BB962C8B-B14F-4D97-AF65-F5344CB8AC3E}">
        <p14:creationId xmlns:p14="http://schemas.microsoft.com/office/powerpoint/2010/main" val="17675592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4A89DC"/>
        </a:solidFill>
        <a:effectLst/>
      </p:bgPr>
    </p:bg>
    <p:spTree>
      <p:nvGrpSpPr>
        <p:cNvPr id="1" name="">
          <a:extLst>
            <a:ext uri="{FF2B5EF4-FFF2-40B4-BE49-F238E27FC236}">
              <a16:creationId xmlns:a16="http://schemas.microsoft.com/office/drawing/2014/main" id="{2C7715F4-E0C6-410E-5485-6E967E2EEAC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688A5C4-7B4C-322F-EFF0-D00559764180}"/>
              </a:ext>
            </a:extLst>
          </p:cNvPr>
          <p:cNvSpPr txBox="1"/>
          <p:nvPr/>
        </p:nvSpPr>
        <p:spPr>
          <a:xfrm>
            <a:off x="848544" y="2459504"/>
            <a:ext cx="8208912" cy="1015663"/>
          </a:xfrm>
          <a:prstGeom prst="rect">
            <a:avLst/>
          </a:prstGeom>
          <a:noFill/>
        </p:spPr>
        <p:txBody>
          <a:bodyPr wrap="square" rtlCol="0">
            <a:spAutoFit/>
          </a:bodyPr>
          <a:lstStyle/>
          <a:p>
            <a:pPr algn="ctr"/>
            <a:r>
              <a:rPr lang="en-US" sz="6000" dirty="0">
                <a:solidFill>
                  <a:schemeClr val="bg1"/>
                </a:solidFill>
                <a:latin typeface="Spoof Trial Thin" pitchFamily="2" charset="77"/>
                <a:ea typeface="Spoof Trial Thin" pitchFamily="2" charset="77"/>
              </a:rPr>
              <a:t>LICENCE TOKENS</a:t>
            </a:r>
          </a:p>
        </p:txBody>
      </p:sp>
      <p:sp>
        <p:nvSpPr>
          <p:cNvPr id="2" name="Snip Diagonal Corner of Rectangle 1">
            <a:extLst>
              <a:ext uri="{FF2B5EF4-FFF2-40B4-BE49-F238E27FC236}">
                <a16:creationId xmlns:a16="http://schemas.microsoft.com/office/drawing/2014/main" id="{62143AE3-220E-614A-7BF8-528F23B73F2C}"/>
              </a:ext>
            </a:extLst>
          </p:cNvPr>
          <p:cNvSpPr/>
          <p:nvPr/>
        </p:nvSpPr>
        <p:spPr>
          <a:xfrm>
            <a:off x="416496" y="6237312"/>
            <a:ext cx="2088232" cy="288032"/>
          </a:xfrm>
          <a:prstGeom prst="snip2DiagRect">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solidFill>
                <a:latin typeface="Spoof Trial Light" pitchFamily="2" charset="77"/>
                <a:ea typeface="Spoof Trial Light" pitchFamily="2" charset="77"/>
              </a:rPr>
              <a:t>DECENTRALISED MEDIA LICENSING</a:t>
            </a:r>
          </a:p>
        </p:txBody>
      </p:sp>
      <p:sp>
        <p:nvSpPr>
          <p:cNvPr id="7" name="Snip Diagonal Corner of Rectangle 6">
            <a:extLst>
              <a:ext uri="{FF2B5EF4-FFF2-40B4-BE49-F238E27FC236}">
                <a16:creationId xmlns:a16="http://schemas.microsoft.com/office/drawing/2014/main" id="{3CBAF5BD-2157-7274-7336-82601BC1A49F}"/>
              </a:ext>
            </a:extLst>
          </p:cNvPr>
          <p:cNvSpPr/>
          <p:nvPr/>
        </p:nvSpPr>
        <p:spPr>
          <a:xfrm>
            <a:off x="2648744" y="6245153"/>
            <a:ext cx="897159" cy="288032"/>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ACTIVITY 4</a:t>
            </a:r>
          </a:p>
        </p:txBody>
      </p:sp>
      <p:cxnSp>
        <p:nvCxnSpPr>
          <p:cNvPr id="8" name="Straight Connector 7">
            <a:extLst>
              <a:ext uri="{FF2B5EF4-FFF2-40B4-BE49-F238E27FC236}">
                <a16:creationId xmlns:a16="http://schemas.microsoft.com/office/drawing/2014/main" id="{AF85CC18-988F-8E98-0686-715BEFC7C638}"/>
              </a:ext>
            </a:extLst>
          </p:cNvPr>
          <p:cNvCxnSpPr>
            <a:cxnSpLocks/>
          </p:cNvCxnSpPr>
          <p:nvPr/>
        </p:nvCxnSpPr>
        <p:spPr>
          <a:xfrm>
            <a:off x="416496" y="6039332"/>
            <a:ext cx="9069326"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sp>
        <p:nvSpPr>
          <p:cNvPr id="9" name="Snip Diagonal Corner of Rectangle 8">
            <a:extLst>
              <a:ext uri="{FF2B5EF4-FFF2-40B4-BE49-F238E27FC236}">
                <a16:creationId xmlns:a16="http://schemas.microsoft.com/office/drawing/2014/main" id="{B294EB5A-2BFC-27DC-187C-380BE86A8FB9}"/>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0" name="Snip Same-side Corner of Rectangle 9">
            <a:extLst>
              <a:ext uri="{FF2B5EF4-FFF2-40B4-BE49-F238E27FC236}">
                <a16:creationId xmlns:a16="http://schemas.microsoft.com/office/drawing/2014/main" id="{B3D5732F-9AD4-6607-C791-5CFBA7396723}"/>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Snip Same-side Corner of Rectangle 10">
            <a:extLst>
              <a:ext uri="{FF2B5EF4-FFF2-40B4-BE49-F238E27FC236}">
                <a16:creationId xmlns:a16="http://schemas.microsoft.com/office/drawing/2014/main" id="{E4AE4736-5B86-BAA7-7980-876CAD6A650E}"/>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2" name="Snip Same-side Corner of Rectangle 11">
            <a:extLst>
              <a:ext uri="{FF2B5EF4-FFF2-40B4-BE49-F238E27FC236}">
                <a16:creationId xmlns:a16="http://schemas.microsoft.com/office/drawing/2014/main" id="{9F4D0EB5-BF47-A4F0-EF33-99FEF66C56B1}"/>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Snip Same-side Corner of Rectangle 12">
            <a:extLst>
              <a:ext uri="{FF2B5EF4-FFF2-40B4-BE49-F238E27FC236}">
                <a16:creationId xmlns:a16="http://schemas.microsoft.com/office/drawing/2014/main" id="{625E4DEA-4A05-456E-EC07-E6E2385BC333}"/>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4" name="Snip Diagonal Corner of Rectangle 13">
            <a:extLst>
              <a:ext uri="{FF2B5EF4-FFF2-40B4-BE49-F238E27FC236}">
                <a16:creationId xmlns:a16="http://schemas.microsoft.com/office/drawing/2014/main" id="{791CCFAA-3FC4-7642-A27D-555D18198ACD}"/>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5" name="Right Triangle 14">
            <a:extLst>
              <a:ext uri="{FF2B5EF4-FFF2-40B4-BE49-F238E27FC236}">
                <a16:creationId xmlns:a16="http://schemas.microsoft.com/office/drawing/2014/main" id="{F0D913D8-03F5-5D03-752D-7626DDB2BA3C}"/>
              </a:ext>
            </a:extLst>
          </p:cNvPr>
          <p:cNvSpPr/>
          <p:nvPr/>
        </p:nvSpPr>
        <p:spPr>
          <a:xfrm>
            <a:off x="8820653" y="6379828"/>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15">
            <a:extLst>
              <a:ext uri="{FF2B5EF4-FFF2-40B4-BE49-F238E27FC236}">
                <a16:creationId xmlns:a16="http://schemas.microsoft.com/office/drawing/2014/main" id="{CF32D4CE-A098-F446-AF51-741BFB474BFF}"/>
              </a:ext>
            </a:extLst>
          </p:cNvPr>
          <p:cNvSpPr/>
          <p:nvPr/>
        </p:nvSpPr>
        <p:spPr>
          <a:xfrm rot="10800000">
            <a:off x="9081802" y="6320360"/>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5961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81A90511-C273-9E1D-9B86-4D6903D69650}"/>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011CF217-F8DE-6B10-C26E-E585A0B922B9}"/>
              </a:ext>
            </a:extLst>
          </p:cNvPr>
          <p:cNvSpPr txBox="1"/>
          <p:nvPr/>
        </p:nvSpPr>
        <p:spPr>
          <a:xfrm>
            <a:off x="632520" y="1268809"/>
            <a:ext cx="8640961" cy="4478149"/>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These tokens represent bespoke, highly specific rights that govern how your media can be used, remixed, or commercialised, and can enable you to control and track onwards use of your media online.</a:t>
            </a:r>
          </a:p>
          <a:p>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b="1" dirty="0">
                <a:solidFill>
                  <a:schemeClr val="bg1">
                    <a:lumMod val="95000"/>
                  </a:schemeClr>
                </a:solidFill>
                <a:latin typeface="Spoof Trial Thin" pitchFamily="2" charset="77"/>
                <a:ea typeface="Spoof Trial Thin" pitchFamily="2" charset="77"/>
              </a:rPr>
              <a:t>Re-use practices: </a:t>
            </a:r>
            <a:r>
              <a:rPr lang="en-GB" sz="1500" dirty="0">
                <a:solidFill>
                  <a:schemeClr val="bg1">
                    <a:lumMod val="95000"/>
                  </a:schemeClr>
                </a:solidFill>
                <a:latin typeface="Spoof Trial Thin" pitchFamily="2" charset="77"/>
                <a:ea typeface="Spoof Trial Thin" pitchFamily="2" charset="77"/>
              </a:rPr>
              <a:t>Imagine what you want others to do with your media, or specific practices you wish to discourage or limit.</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b="1" dirty="0">
                <a:solidFill>
                  <a:schemeClr val="bg1">
                    <a:lumMod val="95000"/>
                  </a:schemeClr>
                </a:solidFill>
                <a:latin typeface="Spoof Trial Thin" pitchFamily="2" charset="77"/>
                <a:ea typeface="Spoof Trial Thin" pitchFamily="2" charset="77"/>
              </a:rPr>
              <a:t>Conditions of use: </a:t>
            </a:r>
            <a:r>
              <a:rPr lang="en-GB" sz="1500" dirty="0">
                <a:solidFill>
                  <a:schemeClr val="bg1">
                    <a:lumMod val="95000"/>
                  </a:schemeClr>
                </a:solidFill>
                <a:latin typeface="Spoof Trial Thin" pitchFamily="2" charset="77"/>
                <a:ea typeface="Spoof Trial Thin" pitchFamily="2" charset="77"/>
              </a:rPr>
              <a:t>In what conditions you would you like to people to use your media? Are there limits on the type of uses you would like to encourage? For example:</a:t>
            </a:r>
          </a:p>
          <a:p>
            <a:pPr marL="800100" lvl="1" indent="-34290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Would you like to encourage more remix, but want to limit the use of this to specific types of use, i.e. educational, non-commercial</a:t>
            </a:r>
          </a:p>
          <a:p>
            <a:pPr marL="800100" lvl="1" indent="-34290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Would like to encourage reuse but have a time restriction in place to create a buzz → 'must be used by’</a:t>
            </a:r>
          </a:p>
          <a:p>
            <a:pPr marL="800100" lvl="1" indent="-34290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Would like to encourage engagement but embed geographical restrictions → 'only used in UK’</a:t>
            </a:r>
          </a:p>
          <a:p>
            <a:pPr marL="800100" lvl="1" indent="-34290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You want to be paid a revenue for commercial use and define payment for each time your asset appears as part of a social media feed</a:t>
            </a:r>
          </a:p>
          <a:p>
            <a:pPr marL="800100" lvl="1" indent="-34290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b="1" dirty="0">
                <a:solidFill>
                  <a:schemeClr val="bg1">
                    <a:lumMod val="95000"/>
                  </a:schemeClr>
                </a:solidFill>
                <a:latin typeface="Spoof Trial Thin" pitchFamily="2" charset="77"/>
                <a:ea typeface="Spoof Trial Thin" pitchFamily="2" charset="77"/>
              </a:rPr>
              <a:t>Create licence tokens: </a:t>
            </a:r>
            <a:r>
              <a:rPr lang="en-GB" sz="1500" dirty="0">
                <a:solidFill>
                  <a:schemeClr val="bg1">
                    <a:lumMod val="95000"/>
                  </a:schemeClr>
                </a:solidFill>
                <a:latin typeface="Spoof Trial Thin" pitchFamily="2" charset="77"/>
                <a:ea typeface="Spoof Trial Thin" pitchFamily="2" charset="77"/>
              </a:rPr>
              <a:t>Reflect on your answers to questions 1 and 2 and consider how they can be formalised as rules and clauses. E.g. create restrictions like a time limit or "UK only". Record these as licence tokens on sticky notes and stack them in the centre of Activity sheet 4.</a:t>
            </a:r>
          </a:p>
        </p:txBody>
      </p:sp>
      <p:sp>
        <p:nvSpPr>
          <p:cNvPr id="3" name="Snip Diagonal Corner of Rectangle 2">
            <a:extLst>
              <a:ext uri="{FF2B5EF4-FFF2-40B4-BE49-F238E27FC236}">
                <a16:creationId xmlns:a16="http://schemas.microsoft.com/office/drawing/2014/main" id="{C9EF3C39-5D95-7FAA-34D3-260A07CFC092}"/>
              </a:ext>
            </a:extLst>
          </p:cNvPr>
          <p:cNvSpPr/>
          <p:nvPr/>
        </p:nvSpPr>
        <p:spPr>
          <a:xfrm>
            <a:off x="416496" y="6237312"/>
            <a:ext cx="2088232" cy="288032"/>
          </a:xfrm>
          <a:prstGeom prst="snip2DiagRect">
            <a:avLst/>
          </a:prstGeom>
          <a:no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DECENTRALISED MEDIA LICENSING</a:t>
            </a:r>
          </a:p>
        </p:txBody>
      </p:sp>
      <p:sp>
        <p:nvSpPr>
          <p:cNvPr id="9" name="Snip Diagonal Corner of Rectangle 8">
            <a:extLst>
              <a:ext uri="{FF2B5EF4-FFF2-40B4-BE49-F238E27FC236}">
                <a16:creationId xmlns:a16="http://schemas.microsoft.com/office/drawing/2014/main" id="{694C9949-BF83-6439-35E9-B6A84ADF317D}"/>
              </a:ext>
            </a:extLst>
          </p:cNvPr>
          <p:cNvSpPr/>
          <p:nvPr/>
        </p:nvSpPr>
        <p:spPr>
          <a:xfrm>
            <a:off x="2648744" y="6245153"/>
            <a:ext cx="897159" cy="288032"/>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solidFill>
                <a:latin typeface="Spoof Trial Light" pitchFamily="2" charset="77"/>
                <a:ea typeface="Spoof Trial Light" pitchFamily="2" charset="77"/>
              </a:rPr>
              <a:t>ACTIVITY 4</a:t>
            </a:r>
          </a:p>
        </p:txBody>
      </p:sp>
      <p:cxnSp>
        <p:nvCxnSpPr>
          <p:cNvPr id="10" name="Straight Connector 9">
            <a:extLst>
              <a:ext uri="{FF2B5EF4-FFF2-40B4-BE49-F238E27FC236}">
                <a16:creationId xmlns:a16="http://schemas.microsoft.com/office/drawing/2014/main" id="{10614EEF-E701-3EA7-7D9E-5551FA6AA4F6}"/>
              </a:ext>
            </a:extLst>
          </p:cNvPr>
          <p:cNvCxnSpPr>
            <a:cxnSpLocks/>
          </p:cNvCxnSpPr>
          <p:nvPr/>
        </p:nvCxnSpPr>
        <p:spPr>
          <a:xfrm>
            <a:off x="416496" y="603933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5A92E6A0-0CBD-9872-90CB-1594A168B7B1}"/>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4A89DC"/>
                </a:solidFill>
                <a:latin typeface="Spoof Trial Thin" pitchFamily="2" charset="77"/>
                <a:ea typeface="Spoof Trial Thin" pitchFamily="2" charset="77"/>
              </a:rPr>
              <a:t>LICENCE TOKENS</a:t>
            </a:r>
          </a:p>
        </p:txBody>
      </p:sp>
      <p:cxnSp>
        <p:nvCxnSpPr>
          <p:cNvPr id="12" name="Straight Connector 11">
            <a:extLst>
              <a:ext uri="{FF2B5EF4-FFF2-40B4-BE49-F238E27FC236}">
                <a16:creationId xmlns:a16="http://schemas.microsoft.com/office/drawing/2014/main" id="{58C1D6C0-AE4E-27F4-4FFD-1672AB52F3B8}"/>
              </a:ext>
            </a:extLst>
          </p:cNvPr>
          <p:cNvCxnSpPr>
            <a:cxnSpLocks/>
          </p:cNvCxnSpPr>
          <p:nvPr/>
        </p:nvCxnSpPr>
        <p:spPr>
          <a:xfrm>
            <a:off x="416496" y="83671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2" name="Snip Same-side Corner of Rectangle 1">
            <a:extLst>
              <a:ext uri="{FF2B5EF4-FFF2-40B4-BE49-F238E27FC236}">
                <a16:creationId xmlns:a16="http://schemas.microsoft.com/office/drawing/2014/main" id="{3B828240-537C-158F-C008-5A92ECBB2D78}"/>
              </a:ext>
            </a:extLst>
          </p:cNvPr>
          <p:cNvSpPr/>
          <p:nvPr/>
        </p:nvSpPr>
        <p:spPr>
          <a:xfrm rot="5400000">
            <a:off x="8479608" y="6243369"/>
            <a:ext cx="291600"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Snip Same-side Corner of Rectangle 3">
            <a:extLst>
              <a:ext uri="{FF2B5EF4-FFF2-40B4-BE49-F238E27FC236}">
                <a16:creationId xmlns:a16="http://schemas.microsoft.com/office/drawing/2014/main" id="{26BA6361-2E8F-A76D-F372-BAE351C7E58D}"/>
              </a:ext>
            </a:extLst>
          </p:cNvPr>
          <p:cNvSpPr/>
          <p:nvPr/>
        </p:nvSpPr>
        <p:spPr>
          <a:xfrm rot="5400000">
            <a:off x="9201472" y="6237312"/>
            <a:ext cx="288032"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Diagonal Corner of Rectangle 5">
            <a:extLst>
              <a:ext uri="{FF2B5EF4-FFF2-40B4-BE49-F238E27FC236}">
                <a16:creationId xmlns:a16="http://schemas.microsoft.com/office/drawing/2014/main" id="{6D35CA14-C179-FF49-F824-5D2BECD57414}"/>
              </a:ext>
            </a:extLst>
          </p:cNvPr>
          <p:cNvSpPr/>
          <p:nvPr/>
        </p:nvSpPr>
        <p:spPr>
          <a:xfrm rot="5400000">
            <a:off x="8841432" y="6241585"/>
            <a:ext cx="291600" cy="291600"/>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4" name="Right Triangle 13">
            <a:extLst>
              <a:ext uri="{FF2B5EF4-FFF2-40B4-BE49-F238E27FC236}">
                <a16:creationId xmlns:a16="http://schemas.microsoft.com/office/drawing/2014/main" id="{B6C415CF-F09E-972F-CE40-B4DCCFA0AA2E}"/>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Triangle 14">
            <a:extLst>
              <a:ext uri="{FF2B5EF4-FFF2-40B4-BE49-F238E27FC236}">
                <a16:creationId xmlns:a16="http://schemas.microsoft.com/office/drawing/2014/main" id="{693AF532-D9E8-40E0-4ACE-033F3C8EA79A}"/>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nip Diagonal Corner of Rectangle 4">
            <a:extLst>
              <a:ext uri="{FF2B5EF4-FFF2-40B4-BE49-F238E27FC236}">
                <a16:creationId xmlns:a16="http://schemas.microsoft.com/office/drawing/2014/main" id="{4B7A7C03-9CDC-3CA7-1974-8C5E986CBEFC}"/>
              </a:ext>
            </a:extLst>
          </p:cNvPr>
          <p:cNvSpPr/>
          <p:nvPr/>
        </p:nvSpPr>
        <p:spPr>
          <a:xfrm>
            <a:off x="8795505" y="388775"/>
            <a:ext cx="286297" cy="286297"/>
          </a:xfrm>
          <a:prstGeom prst="snip2DiagRect">
            <a:avLst>
              <a:gd name="adj1" fmla="val 17485"/>
              <a:gd name="adj2" fmla="val 0"/>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Spoof Trial Light" pitchFamily="2" charset="77"/>
                <a:ea typeface="Spoof Trial Light" pitchFamily="2" charset="77"/>
              </a:rPr>
              <a:t>4</a:t>
            </a:r>
          </a:p>
        </p:txBody>
      </p:sp>
      <p:pic>
        <p:nvPicPr>
          <p:cNvPr id="7" name="Graphic 6">
            <a:extLst>
              <a:ext uri="{FF2B5EF4-FFF2-40B4-BE49-F238E27FC236}">
                <a16:creationId xmlns:a16="http://schemas.microsoft.com/office/drawing/2014/main" id="{221B7A54-32F5-8669-50C4-64729E4C3CA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78702" y="376033"/>
            <a:ext cx="308520" cy="308520"/>
          </a:xfrm>
          <a:prstGeom prst="rect">
            <a:avLst/>
          </a:prstGeom>
        </p:spPr>
      </p:pic>
    </p:spTree>
    <p:extLst>
      <p:ext uri="{BB962C8B-B14F-4D97-AF65-F5344CB8AC3E}">
        <p14:creationId xmlns:p14="http://schemas.microsoft.com/office/powerpoint/2010/main" val="1606322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7E4F9FB1-8FA9-69F1-EE7B-AC570F39677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B8B7807-9CA7-F855-3321-8A315424FF2A}"/>
              </a:ext>
            </a:extLst>
          </p:cNvPr>
          <p:cNvSpPr txBox="1"/>
          <p:nvPr/>
        </p:nvSpPr>
        <p:spPr>
          <a:xfrm>
            <a:off x="848544" y="2921168"/>
            <a:ext cx="8208912" cy="1015663"/>
          </a:xfrm>
          <a:prstGeom prst="rect">
            <a:avLst/>
          </a:prstGeom>
          <a:noFill/>
        </p:spPr>
        <p:txBody>
          <a:bodyPr wrap="square" rtlCol="0">
            <a:spAutoFit/>
          </a:bodyPr>
          <a:lstStyle/>
          <a:p>
            <a:pPr algn="ctr"/>
            <a:r>
              <a:rPr lang="en-US" sz="6000" dirty="0">
                <a:solidFill>
                  <a:srgbClr val="4A89DC"/>
                </a:solidFill>
                <a:latin typeface="Spoof Trial Thin" pitchFamily="2" charset="77"/>
                <a:ea typeface="Spoof Trial Thin" pitchFamily="2" charset="77"/>
              </a:rPr>
              <a:t>PART TWO</a:t>
            </a:r>
          </a:p>
        </p:txBody>
      </p:sp>
      <p:sp>
        <p:nvSpPr>
          <p:cNvPr id="2" name="Snip Diagonal Corner of Rectangle 1">
            <a:extLst>
              <a:ext uri="{FF2B5EF4-FFF2-40B4-BE49-F238E27FC236}">
                <a16:creationId xmlns:a16="http://schemas.microsoft.com/office/drawing/2014/main" id="{F41F285D-F61C-4F5B-E9F7-599D9970665A}"/>
              </a:ext>
            </a:extLst>
          </p:cNvPr>
          <p:cNvSpPr/>
          <p:nvPr/>
        </p:nvSpPr>
        <p:spPr>
          <a:xfrm>
            <a:off x="416496" y="6237312"/>
            <a:ext cx="2088232" cy="288032"/>
          </a:xfrm>
          <a:prstGeom prst="snip2DiagRect">
            <a:avLst/>
          </a:prstGeom>
          <a:no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DECENTRALISED MEDIA LICENSING</a:t>
            </a:r>
          </a:p>
        </p:txBody>
      </p:sp>
      <p:cxnSp>
        <p:nvCxnSpPr>
          <p:cNvPr id="7" name="Straight Connector 6">
            <a:extLst>
              <a:ext uri="{FF2B5EF4-FFF2-40B4-BE49-F238E27FC236}">
                <a16:creationId xmlns:a16="http://schemas.microsoft.com/office/drawing/2014/main" id="{1263B8E9-BDD2-F448-1D2E-390697C4E531}"/>
              </a:ext>
            </a:extLst>
          </p:cNvPr>
          <p:cNvCxnSpPr>
            <a:cxnSpLocks/>
          </p:cNvCxnSpPr>
          <p:nvPr/>
        </p:nvCxnSpPr>
        <p:spPr>
          <a:xfrm>
            <a:off x="416496" y="603933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8" name="Snip Same-side Corner of Rectangle 7">
            <a:extLst>
              <a:ext uri="{FF2B5EF4-FFF2-40B4-BE49-F238E27FC236}">
                <a16:creationId xmlns:a16="http://schemas.microsoft.com/office/drawing/2014/main" id="{0B1EA44A-7A4F-584D-6A31-A4598641BB71}"/>
              </a:ext>
            </a:extLst>
          </p:cNvPr>
          <p:cNvSpPr/>
          <p:nvPr/>
        </p:nvSpPr>
        <p:spPr>
          <a:xfrm rot="5400000">
            <a:off x="8479608" y="6243369"/>
            <a:ext cx="291600"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9" name="Snip Same-side Corner of Rectangle 8">
            <a:extLst>
              <a:ext uri="{FF2B5EF4-FFF2-40B4-BE49-F238E27FC236}">
                <a16:creationId xmlns:a16="http://schemas.microsoft.com/office/drawing/2014/main" id="{FA9DCBA4-E8C3-3641-09CC-7E38559E32AF}"/>
              </a:ext>
            </a:extLst>
          </p:cNvPr>
          <p:cNvSpPr/>
          <p:nvPr/>
        </p:nvSpPr>
        <p:spPr>
          <a:xfrm rot="5400000">
            <a:off x="9201472" y="6237312"/>
            <a:ext cx="288032"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Snip Diagonal Corner of Rectangle 9">
            <a:extLst>
              <a:ext uri="{FF2B5EF4-FFF2-40B4-BE49-F238E27FC236}">
                <a16:creationId xmlns:a16="http://schemas.microsoft.com/office/drawing/2014/main" id="{AF295CEF-4DD5-F987-7607-B97477D9865F}"/>
              </a:ext>
            </a:extLst>
          </p:cNvPr>
          <p:cNvSpPr/>
          <p:nvPr/>
        </p:nvSpPr>
        <p:spPr>
          <a:xfrm rot="5400000">
            <a:off x="8841432" y="6241585"/>
            <a:ext cx="291600" cy="291600"/>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1" name="Right Triangle 10">
            <a:extLst>
              <a:ext uri="{FF2B5EF4-FFF2-40B4-BE49-F238E27FC236}">
                <a16:creationId xmlns:a16="http://schemas.microsoft.com/office/drawing/2014/main" id="{26969DD7-4F91-F862-3EC8-F01FD12C5B05}"/>
              </a:ext>
            </a:extLst>
          </p:cNvPr>
          <p:cNvSpPr/>
          <p:nvPr/>
        </p:nvSpPr>
        <p:spPr>
          <a:xfrm>
            <a:off x="8820653" y="6379828"/>
            <a:ext cx="72009" cy="72008"/>
          </a:xfrm>
          <a:prstGeom prst="rtTriangle">
            <a:avLst/>
          </a:prstGeom>
          <a:solidFill>
            <a:schemeClr val="bg1">
              <a:lumMod val="95000"/>
            </a:schemeClr>
          </a:solidFill>
          <a:ln w="635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
        <p:nvSpPr>
          <p:cNvPr id="12" name="Right Triangle 11">
            <a:extLst>
              <a:ext uri="{FF2B5EF4-FFF2-40B4-BE49-F238E27FC236}">
                <a16:creationId xmlns:a16="http://schemas.microsoft.com/office/drawing/2014/main" id="{5CDA0ED0-A852-BAED-3EF2-13679393B838}"/>
              </a:ext>
            </a:extLst>
          </p:cNvPr>
          <p:cNvSpPr/>
          <p:nvPr/>
        </p:nvSpPr>
        <p:spPr>
          <a:xfrm rot="10800000">
            <a:off x="9081802" y="6320360"/>
            <a:ext cx="72009" cy="72008"/>
          </a:xfrm>
          <a:prstGeom prst="rtTriangle">
            <a:avLst/>
          </a:prstGeom>
          <a:solidFill>
            <a:schemeClr val="bg1">
              <a:lumMod val="95000"/>
            </a:schemeClr>
          </a:solidFill>
          <a:ln w="635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Tree>
    <p:extLst>
      <p:ext uri="{BB962C8B-B14F-4D97-AF65-F5344CB8AC3E}">
        <p14:creationId xmlns:p14="http://schemas.microsoft.com/office/powerpoint/2010/main" val="1539363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4A89DC"/>
        </a:solidFill>
        <a:effectLst/>
      </p:bgPr>
    </p:bg>
    <p:spTree>
      <p:nvGrpSpPr>
        <p:cNvPr id="1" name="">
          <a:extLst>
            <a:ext uri="{FF2B5EF4-FFF2-40B4-BE49-F238E27FC236}">
              <a16:creationId xmlns:a16="http://schemas.microsoft.com/office/drawing/2014/main" id="{891011A3-50B1-A351-DFCA-C968763F1CE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7C507F7-A3CA-C0C2-3AA5-4CC68F8838BC}"/>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bg1"/>
                </a:solidFill>
                <a:latin typeface="Spoof Trial Thin" pitchFamily="2" charset="77"/>
                <a:ea typeface="Spoof Trial Thin" pitchFamily="2" charset="77"/>
              </a:rPr>
              <a:t>REUSE MEDIA </a:t>
            </a:r>
          </a:p>
          <a:p>
            <a:pPr algn="ctr"/>
            <a:r>
              <a:rPr lang="en-US" sz="6000" dirty="0">
                <a:solidFill>
                  <a:schemeClr val="bg1"/>
                </a:solidFill>
                <a:latin typeface="Spoof Trial Thin" pitchFamily="2" charset="77"/>
                <a:ea typeface="Spoof Trial Thin" pitchFamily="2" charset="77"/>
              </a:rPr>
              <a:t>CREATION CONTEXT</a:t>
            </a:r>
          </a:p>
        </p:txBody>
      </p:sp>
      <p:sp>
        <p:nvSpPr>
          <p:cNvPr id="2" name="Snip Diagonal Corner of Rectangle 1">
            <a:extLst>
              <a:ext uri="{FF2B5EF4-FFF2-40B4-BE49-F238E27FC236}">
                <a16:creationId xmlns:a16="http://schemas.microsoft.com/office/drawing/2014/main" id="{69AD6BEF-859E-BD17-0E93-F47A0833060E}"/>
              </a:ext>
            </a:extLst>
          </p:cNvPr>
          <p:cNvSpPr/>
          <p:nvPr/>
        </p:nvSpPr>
        <p:spPr>
          <a:xfrm>
            <a:off x="416496" y="6237312"/>
            <a:ext cx="2088232" cy="288032"/>
          </a:xfrm>
          <a:prstGeom prst="snip2DiagRect">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solidFill>
                <a:latin typeface="Spoof Trial Light" pitchFamily="2" charset="77"/>
                <a:ea typeface="Spoof Trial Light" pitchFamily="2" charset="77"/>
              </a:rPr>
              <a:t>DECENTRALISED MEDIA LICENSING</a:t>
            </a:r>
          </a:p>
        </p:txBody>
      </p:sp>
      <p:sp>
        <p:nvSpPr>
          <p:cNvPr id="7" name="Snip Diagonal Corner of Rectangle 6">
            <a:extLst>
              <a:ext uri="{FF2B5EF4-FFF2-40B4-BE49-F238E27FC236}">
                <a16:creationId xmlns:a16="http://schemas.microsoft.com/office/drawing/2014/main" id="{E4EBD718-E9ED-532A-49B9-042D54485A11}"/>
              </a:ext>
            </a:extLst>
          </p:cNvPr>
          <p:cNvSpPr/>
          <p:nvPr/>
        </p:nvSpPr>
        <p:spPr>
          <a:xfrm>
            <a:off x="2648744" y="6245153"/>
            <a:ext cx="897159" cy="288032"/>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ACTIVITY 5</a:t>
            </a:r>
          </a:p>
        </p:txBody>
      </p:sp>
      <p:cxnSp>
        <p:nvCxnSpPr>
          <p:cNvPr id="8" name="Straight Connector 7">
            <a:extLst>
              <a:ext uri="{FF2B5EF4-FFF2-40B4-BE49-F238E27FC236}">
                <a16:creationId xmlns:a16="http://schemas.microsoft.com/office/drawing/2014/main" id="{AA57004F-F834-BB6B-CEC9-BCDC566479EE}"/>
              </a:ext>
            </a:extLst>
          </p:cNvPr>
          <p:cNvCxnSpPr>
            <a:cxnSpLocks/>
          </p:cNvCxnSpPr>
          <p:nvPr/>
        </p:nvCxnSpPr>
        <p:spPr>
          <a:xfrm>
            <a:off x="416496" y="6039332"/>
            <a:ext cx="9069326"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sp>
        <p:nvSpPr>
          <p:cNvPr id="9" name="Snip Diagonal Corner of Rectangle 8">
            <a:extLst>
              <a:ext uri="{FF2B5EF4-FFF2-40B4-BE49-F238E27FC236}">
                <a16:creationId xmlns:a16="http://schemas.microsoft.com/office/drawing/2014/main" id="{731DDDDE-E5C6-2F3D-6FC1-8C69BCE90440}"/>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0" name="Snip Same-side Corner of Rectangle 9">
            <a:extLst>
              <a:ext uri="{FF2B5EF4-FFF2-40B4-BE49-F238E27FC236}">
                <a16:creationId xmlns:a16="http://schemas.microsoft.com/office/drawing/2014/main" id="{E7B1E727-EF3B-B861-D087-360A58F3C009}"/>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Snip Same-side Corner of Rectangle 10">
            <a:extLst>
              <a:ext uri="{FF2B5EF4-FFF2-40B4-BE49-F238E27FC236}">
                <a16:creationId xmlns:a16="http://schemas.microsoft.com/office/drawing/2014/main" id="{A9C21F5C-DBCF-E004-2150-BC83BA0CE255}"/>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2" name="Snip Same-side Corner of Rectangle 11">
            <a:extLst>
              <a:ext uri="{FF2B5EF4-FFF2-40B4-BE49-F238E27FC236}">
                <a16:creationId xmlns:a16="http://schemas.microsoft.com/office/drawing/2014/main" id="{E088C2B3-4274-AC48-61C0-F9B0610D485C}"/>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Snip Same-side Corner of Rectangle 12">
            <a:extLst>
              <a:ext uri="{FF2B5EF4-FFF2-40B4-BE49-F238E27FC236}">
                <a16:creationId xmlns:a16="http://schemas.microsoft.com/office/drawing/2014/main" id="{5EDE1938-6642-109A-4303-375FA438AC20}"/>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4" name="Snip Diagonal Corner of Rectangle 13">
            <a:extLst>
              <a:ext uri="{FF2B5EF4-FFF2-40B4-BE49-F238E27FC236}">
                <a16:creationId xmlns:a16="http://schemas.microsoft.com/office/drawing/2014/main" id="{9922245D-F05D-8873-F654-E7DDD7AAAC87}"/>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5" name="Right Triangle 14">
            <a:extLst>
              <a:ext uri="{FF2B5EF4-FFF2-40B4-BE49-F238E27FC236}">
                <a16:creationId xmlns:a16="http://schemas.microsoft.com/office/drawing/2014/main" id="{CD34A6F3-3829-A831-2D8C-9A511C943438}"/>
              </a:ext>
            </a:extLst>
          </p:cNvPr>
          <p:cNvSpPr/>
          <p:nvPr/>
        </p:nvSpPr>
        <p:spPr>
          <a:xfrm>
            <a:off x="8820653" y="6379828"/>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15">
            <a:extLst>
              <a:ext uri="{FF2B5EF4-FFF2-40B4-BE49-F238E27FC236}">
                <a16:creationId xmlns:a16="http://schemas.microsoft.com/office/drawing/2014/main" id="{D737CD99-BBE6-D90C-1FE3-C8D680F66FC3}"/>
              </a:ext>
            </a:extLst>
          </p:cNvPr>
          <p:cNvSpPr/>
          <p:nvPr/>
        </p:nvSpPr>
        <p:spPr>
          <a:xfrm rot="10800000">
            <a:off x="9081802" y="6320360"/>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72720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47DD55C7-61C7-0CD0-BCB0-43377EEB8B83}"/>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7A039012-B1EC-FB1B-3BDD-76441C6536D4}"/>
              </a:ext>
            </a:extLst>
          </p:cNvPr>
          <p:cNvSpPr txBox="1"/>
          <p:nvPr/>
        </p:nvSpPr>
        <p:spPr>
          <a:xfrm>
            <a:off x="632520" y="1268809"/>
            <a:ext cx="8640961" cy="4247317"/>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Consider how your media may be adopted and reused by others by working with a partner to discuss how they might reuse your media and vice versa. </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Understanding reuse patterns can help to design licence tokens that enable valuable secondary uses while protecting creator rights.</a:t>
            </a:r>
          </a:p>
          <a:p>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Find a partner to reflect on how you could reuse each other's media based on the current licence tokens. </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Take your partners asset and place them in the centre of Activity sheet 5. Follow and complete the prompts in the reuse context to consider: </a:t>
            </a:r>
          </a:p>
          <a:p>
            <a:pPr marL="800100" lvl="1" indent="-34290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Who might want to reuse this media?</a:t>
            </a:r>
          </a:p>
          <a:p>
            <a:pPr marL="800100" lvl="1" indent="-34290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How might they want to transform or adapt it?</a:t>
            </a:r>
          </a:p>
          <a:p>
            <a:pPr marL="800100" lvl="1" indent="-34290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What value could reuse create?</a:t>
            </a:r>
          </a:p>
          <a:p>
            <a:pPr marL="800100" lvl="1" indent="-34290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What concerns exist around unauthorised reuse?</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Take your partner's tokens from Activity Sheet 4 that allow you to reuse that media and place this below the media asset. </a:t>
            </a:r>
          </a:p>
        </p:txBody>
      </p:sp>
      <p:sp>
        <p:nvSpPr>
          <p:cNvPr id="3" name="Snip Diagonal Corner of Rectangle 2">
            <a:extLst>
              <a:ext uri="{FF2B5EF4-FFF2-40B4-BE49-F238E27FC236}">
                <a16:creationId xmlns:a16="http://schemas.microsoft.com/office/drawing/2014/main" id="{D095C190-BF3E-6C14-6214-D09FA07F2FA8}"/>
              </a:ext>
            </a:extLst>
          </p:cNvPr>
          <p:cNvSpPr/>
          <p:nvPr/>
        </p:nvSpPr>
        <p:spPr>
          <a:xfrm>
            <a:off x="416496" y="6237312"/>
            <a:ext cx="2088232" cy="288032"/>
          </a:xfrm>
          <a:prstGeom prst="snip2DiagRect">
            <a:avLst/>
          </a:prstGeom>
          <a:no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DECENTRALISED MEDIA LICENSING</a:t>
            </a:r>
          </a:p>
        </p:txBody>
      </p:sp>
      <p:sp>
        <p:nvSpPr>
          <p:cNvPr id="9" name="Snip Diagonal Corner of Rectangle 8">
            <a:extLst>
              <a:ext uri="{FF2B5EF4-FFF2-40B4-BE49-F238E27FC236}">
                <a16:creationId xmlns:a16="http://schemas.microsoft.com/office/drawing/2014/main" id="{57E20BAE-76FE-B9BE-B162-7A68C1F31304}"/>
              </a:ext>
            </a:extLst>
          </p:cNvPr>
          <p:cNvSpPr/>
          <p:nvPr/>
        </p:nvSpPr>
        <p:spPr>
          <a:xfrm>
            <a:off x="2648744" y="6245153"/>
            <a:ext cx="897159" cy="288032"/>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solidFill>
                <a:latin typeface="Spoof Trial Light" pitchFamily="2" charset="77"/>
                <a:ea typeface="Spoof Trial Light" pitchFamily="2" charset="77"/>
              </a:rPr>
              <a:t>ACTIVITY 5</a:t>
            </a:r>
          </a:p>
        </p:txBody>
      </p:sp>
      <p:cxnSp>
        <p:nvCxnSpPr>
          <p:cNvPr id="10" name="Straight Connector 9">
            <a:extLst>
              <a:ext uri="{FF2B5EF4-FFF2-40B4-BE49-F238E27FC236}">
                <a16:creationId xmlns:a16="http://schemas.microsoft.com/office/drawing/2014/main" id="{7F0A9EA9-0D03-8BE7-E1AD-CC5D4B60A402}"/>
              </a:ext>
            </a:extLst>
          </p:cNvPr>
          <p:cNvCxnSpPr>
            <a:cxnSpLocks/>
          </p:cNvCxnSpPr>
          <p:nvPr/>
        </p:nvCxnSpPr>
        <p:spPr>
          <a:xfrm>
            <a:off x="416496" y="603933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7FD11F5B-4013-2501-B366-8E9FF4012E3C}"/>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4A89DC"/>
                </a:solidFill>
                <a:latin typeface="Spoof Trial Thin" pitchFamily="2" charset="77"/>
                <a:ea typeface="Spoof Trial Thin" pitchFamily="2" charset="77"/>
              </a:rPr>
              <a:t>REUSE MEDIA CREATION CONTEXT</a:t>
            </a:r>
          </a:p>
        </p:txBody>
      </p:sp>
      <p:cxnSp>
        <p:nvCxnSpPr>
          <p:cNvPr id="12" name="Straight Connector 11">
            <a:extLst>
              <a:ext uri="{FF2B5EF4-FFF2-40B4-BE49-F238E27FC236}">
                <a16:creationId xmlns:a16="http://schemas.microsoft.com/office/drawing/2014/main" id="{A2E4F91C-C9F3-A96C-2D3B-391C9FE362BD}"/>
              </a:ext>
            </a:extLst>
          </p:cNvPr>
          <p:cNvCxnSpPr>
            <a:cxnSpLocks/>
          </p:cNvCxnSpPr>
          <p:nvPr/>
        </p:nvCxnSpPr>
        <p:spPr>
          <a:xfrm>
            <a:off x="416496" y="83671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2" name="Snip Same-side Corner of Rectangle 1">
            <a:extLst>
              <a:ext uri="{FF2B5EF4-FFF2-40B4-BE49-F238E27FC236}">
                <a16:creationId xmlns:a16="http://schemas.microsoft.com/office/drawing/2014/main" id="{476C6EF4-5650-23B4-8980-28127620998C}"/>
              </a:ext>
            </a:extLst>
          </p:cNvPr>
          <p:cNvSpPr/>
          <p:nvPr/>
        </p:nvSpPr>
        <p:spPr>
          <a:xfrm rot="5400000">
            <a:off x="8479608" y="6243369"/>
            <a:ext cx="291600"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Snip Same-side Corner of Rectangle 3">
            <a:extLst>
              <a:ext uri="{FF2B5EF4-FFF2-40B4-BE49-F238E27FC236}">
                <a16:creationId xmlns:a16="http://schemas.microsoft.com/office/drawing/2014/main" id="{AF77BC75-CABB-3464-F751-43B7D2BE7C21}"/>
              </a:ext>
            </a:extLst>
          </p:cNvPr>
          <p:cNvSpPr/>
          <p:nvPr/>
        </p:nvSpPr>
        <p:spPr>
          <a:xfrm rot="5400000">
            <a:off x="9201472" y="6237312"/>
            <a:ext cx="288032"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Diagonal Corner of Rectangle 5">
            <a:extLst>
              <a:ext uri="{FF2B5EF4-FFF2-40B4-BE49-F238E27FC236}">
                <a16:creationId xmlns:a16="http://schemas.microsoft.com/office/drawing/2014/main" id="{46625B30-C42C-A0A7-2334-2D6A2F6E70DB}"/>
              </a:ext>
            </a:extLst>
          </p:cNvPr>
          <p:cNvSpPr/>
          <p:nvPr/>
        </p:nvSpPr>
        <p:spPr>
          <a:xfrm rot="5400000">
            <a:off x="8841432" y="6241585"/>
            <a:ext cx="291600" cy="291600"/>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4" name="Right Triangle 13">
            <a:extLst>
              <a:ext uri="{FF2B5EF4-FFF2-40B4-BE49-F238E27FC236}">
                <a16:creationId xmlns:a16="http://schemas.microsoft.com/office/drawing/2014/main" id="{2ADD7A17-EF07-3F74-FEE9-795ACCF196B1}"/>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Triangle 14">
            <a:extLst>
              <a:ext uri="{FF2B5EF4-FFF2-40B4-BE49-F238E27FC236}">
                <a16:creationId xmlns:a16="http://schemas.microsoft.com/office/drawing/2014/main" id="{7F859FC7-63FA-38B1-4D8D-BAB3D1802BBE}"/>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nip Diagonal Corner of Rectangle 4">
            <a:extLst>
              <a:ext uri="{FF2B5EF4-FFF2-40B4-BE49-F238E27FC236}">
                <a16:creationId xmlns:a16="http://schemas.microsoft.com/office/drawing/2014/main" id="{01777366-E258-DC1B-0A90-12E2E3DCE39E}"/>
              </a:ext>
            </a:extLst>
          </p:cNvPr>
          <p:cNvSpPr/>
          <p:nvPr/>
        </p:nvSpPr>
        <p:spPr>
          <a:xfrm>
            <a:off x="8795505" y="388775"/>
            <a:ext cx="286297" cy="286297"/>
          </a:xfrm>
          <a:prstGeom prst="snip2DiagRect">
            <a:avLst>
              <a:gd name="adj1" fmla="val 17485"/>
              <a:gd name="adj2" fmla="val 0"/>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Spoof Trial Light" pitchFamily="2" charset="77"/>
                <a:ea typeface="Spoof Trial Light" pitchFamily="2" charset="77"/>
              </a:rPr>
              <a:t>5</a:t>
            </a:r>
          </a:p>
        </p:txBody>
      </p:sp>
      <p:pic>
        <p:nvPicPr>
          <p:cNvPr id="7" name="Graphic 6">
            <a:extLst>
              <a:ext uri="{FF2B5EF4-FFF2-40B4-BE49-F238E27FC236}">
                <a16:creationId xmlns:a16="http://schemas.microsoft.com/office/drawing/2014/main" id="{698D030D-C013-FFD3-8A5F-DF382FDE84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78702" y="376033"/>
            <a:ext cx="308520" cy="308520"/>
          </a:xfrm>
          <a:prstGeom prst="rect">
            <a:avLst/>
          </a:prstGeom>
        </p:spPr>
      </p:pic>
    </p:spTree>
    <p:extLst>
      <p:ext uri="{BB962C8B-B14F-4D97-AF65-F5344CB8AC3E}">
        <p14:creationId xmlns:p14="http://schemas.microsoft.com/office/powerpoint/2010/main" val="4101331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4A89DC"/>
        </a:solidFill>
        <a:effectLst/>
      </p:bgPr>
    </p:bg>
    <p:spTree>
      <p:nvGrpSpPr>
        <p:cNvPr id="1" name="">
          <a:extLst>
            <a:ext uri="{FF2B5EF4-FFF2-40B4-BE49-F238E27FC236}">
              <a16:creationId xmlns:a16="http://schemas.microsoft.com/office/drawing/2014/main" id="{4155E283-2E94-CC40-77EC-0F76A829741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7DD702F-D689-3A99-7D0C-B5B30B8D5D17}"/>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bg1"/>
                </a:solidFill>
                <a:latin typeface="Spoof Trial Thin" pitchFamily="2" charset="77"/>
                <a:ea typeface="Spoof Trial Thin" pitchFamily="2" charset="77"/>
              </a:rPr>
              <a:t>UPDATE</a:t>
            </a:r>
          </a:p>
          <a:p>
            <a:pPr algn="ctr"/>
            <a:r>
              <a:rPr lang="en-US" sz="6000" dirty="0">
                <a:solidFill>
                  <a:schemeClr val="bg1"/>
                </a:solidFill>
                <a:latin typeface="Spoof Trial Thin" pitchFamily="2" charset="77"/>
                <a:ea typeface="Spoof Trial Thin" pitchFamily="2" charset="77"/>
              </a:rPr>
              <a:t>MANIFEST FILE</a:t>
            </a:r>
          </a:p>
        </p:txBody>
      </p:sp>
      <p:sp>
        <p:nvSpPr>
          <p:cNvPr id="2" name="Snip Diagonal Corner of Rectangle 1">
            <a:extLst>
              <a:ext uri="{FF2B5EF4-FFF2-40B4-BE49-F238E27FC236}">
                <a16:creationId xmlns:a16="http://schemas.microsoft.com/office/drawing/2014/main" id="{34D230F7-D806-1B8A-69FE-16737B30BC13}"/>
              </a:ext>
            </a:extLst>
          </p:cNvPr>
          <p:cNvSpPr/>
          <p:nvPr/>
        </p:nvSpPr>
        <p:spPr>
          <a:xfrm>
            <a:off x="416496" y="6237312"/>
            <a:ext cx="2088232" cy="288032"/>
          </a:xfrm>
          <a:prstGeom prst="snip2DiagRect">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solidFill>
                <a:latin typeface="Spoof Trial Light" pitchFamily="2" charset="77"/>
                <a:ea typeface="Spoof Trial Light" pitchFamily="2" charset="77"/>
              </a:rPr>
              <a:t>DECENTRALISED MEDIA LICENSING</a:t>
            </a:r>
          </a:p>
        </p:txBody>
      </p:sp>
      <p:sp>
        <p:nvSpPr>
          <p:cNvPr id="7" name="Snip Diagonal Corner of Rectangle 6">
            <a:extLst>
              <a:ext uri="{FF2B5EF4-FFF2-40B4-BE49-F238E27FC236}">
                <a16:creationId xmlns:a16="http://schemas.microsoft.com/office/drawing/2014/main" id="{BADA8372-8A0A-90B6-C180-D379220B6E0F}"/>
              </a:ext>
            </a:extLst>
          </p:cNvPr>
          <p:cNvSpPr/>
          <p:nvPr/>
        </p:nvSpPr>
        <p:spPr>
          <a:xfrm>
            <a:off x="2648744" y="6245153"/>
            <a:ext cx="897159" cy="288032"/>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ACTIVITY 6</a:t>
            </a:r>
          </a:p>
        </p:txBody>
      </p:sp>
      <p:cxnSp>
        <p:nvCxnSpPr>
          <p:cNvPr id="8" name="Straight Connector 7">
            <a:extLst>
              <a:ext uri="{FF2B5EF4-FFF2-40B4-BE49-F238E27FC236}">
                <a16:creationId xmlns:a16="http://schemas.microsoft.com/office/drawing/2014/main" id="{B06FFFB2-42B8-7063-1C1A-E88EAA2A51AC}"/>
              </a:ext>
            </a:extLst>
          </p:cNvPr>
          <p:cNvCxnSpPr>
            <a:cxnSpLocks/>
          </p:cNvCxnSpPr>
          <p:nvPr/>
        </p:nvCxnSpPr>
        <p:spPr>
          <a:xfrm>
            <a:off x="416496" y="6039332"/>
            <a:ext cx="9069326"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sp>
        <p:nvSpPr>
          <p:cNvPr id="9" name="Snip Diagonal Corner of Rectangle 8">
            <a:extLst>
              <a:ext uri="{FF2B5EF4-FFF2-40B4-BE49-F238E27FC236}">
                <a16:creationId xmlns:a16="http://schemas.microsoft.com/office/drawing/2014/main" id="{2A466D9F-A7BF-C722-484D-249DB8C923D2}"/>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0" name="Snip Same-side Corner of Rectangle 9">
            <a:extLst>
              <a:ext uri="{FF2B5EF4-FFF2-40B4-BE49-F238E27FC236}">
                <a16:creationId xmlns:a16="http://schemas.microsoft.com/office/drawing/2014/main" id="{63D15787-1039-FB19-D082-2A4C5E5536F2}"/>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Snip Same-side Corner of Rectangle 10">
            <a:extLst>
              <a:ext uri="{FF2B5EF4-FFF2-40B4-BE49-F238E27FC236}">
                <a16:creationId xmlns:a16="http://schemas.microsoft.com/office/drawing/2014/main" id="{DC8A41D7-769D-56ED-123D-DEA18FAC6FC2}"/>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2" name="Snip Same-side Corner of Rectangle 11">
            <a:extLst>
              <a:ext uri="{FF2B5EF4-FFF2-40B4-BE49-F238E27FC236}">
                <a16:creationId xmlns:a16="http://schemas.microsoft.com/office/drawing/2014/main" id="{A86C9084-580D-509A-AF94-17D5A62DD12C}"/>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Snip Same-side Corner of Rectangle 12">
            <a:extLst>
              <a:ext uri="{FF2B5EF4-FFF2-40B4-BE49-F238E27FC236}">
                <a16:creationId xmlns:a16="http://schemas.microsoft.com/office/drawing/2014/main" id="{DE2E6D11-62C3-4730-3B04-2993BF0DDB3D}"/>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4" name="Snip Diagonal Corner of Rectangle 13">
            <a:extLst>
              <a:ext uri="{FF2B5EF4-FFF2-40B4-BE49-F238E27FC236}">
                <a16:creationId xmlns:a16="http://schemas.microsoft.com/office/drawing/2014/main" id="{F55426FA-9C38-F7EF-FF8B-13F7D82A9D44}"/>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5" name="Right Triangle 14">
            <a:extLst>
              <a:ext uri="{FF2B5EF4-FFF2-40B4-BE49-F238E27FC236}">
                <a16:creationId xmlns:a16="http://schemas.microsoft.com/office/drawing/2014/main" id="{EB4D743F-2B2F-2043-77AC-49E5A6CDFFCC}"/>
              </a:ext>
            </a:extLst>
          </p:cNvPr>
          <p:cNvSpPr/>
          <p:nvPr/>
        </p:nvSpPr>
        <p:spPr>
          <a:xfrm>
            <a:off x="8820653" y="6379828"/>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15">
            <a:extLst>
              <a:ext uri="{FF2B5EF4-FFF2-40B4-BE49-F238E27FC236}">
                <a16:creationId xmlns:a16="http://schemas.microsoft.com/office/drawing/2014/main" id="{6B5B07D7-4C29-FDF9-66B0-CAC66899447F}"/>
              </a:ext>
            </a:extLst>
          </p:cNvPr>
          <p:cNvSpPr/>
          <p:nvPr/>
        </p:nvSpPr>
        <p:spPr>
          <a:xfrm rot="10800000">
            <a:off x="9081802" y="6320360"/>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70117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7042C66D-C417-F0D9-5F10-E00F759385F4}"/>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4399D0E6-EB75-E34B-D941-0A5E8E4F078B}"/>
              </a:ext>
            </a:extLst>
          </p:cNvPr>
          <p:cNvSpPr txBox="1"/>
          <p:nvPr/>
        </p:nvSpPr>
        <p:spPr>
          <a:xfrm>
            <a:off x="632520" y="1268809"/>
            <a:ext cx="8640961" cy="4478149"/>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When a media asset is reused, new provenance data is added to a new manifest file. This is an opportunity to consider new data that could be recorded for this particular re-use and means that onwards use of the asset can be tracked.</a:t>
            </a:r>
          </a:p>
          <a:p>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Continuing to work with the reuse of your partner's asset, take your partners' manifest file (Activity Sheet 3 and 6) to add new provenance data.</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Follow prompts on the Activity 6 section to consider what could now be included in a manifest for the reused media:</a:t>
            </a:r>
          </a:p>
          <a:p>
            <a:pPr marL="800100" lvl="1" indent="-34290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Original source attribution</a:t>
            </a:r>
          </a:p>
          <a:p>
            <a:pPr marL="800100" lvl="1" indent="-34290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License acquired</a:t>
            </a:r>
          </a:p>
          <a:p>
            <a:pPr marL="800100" lvl="1" indent="-34290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Modifications made</a:t>
            </a:r>
          </a:p>
          <a:p>
            <a:pPr marL="800100" lvl="1" indent="-34290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New creation metadata</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r>
              <a:rPr lang="en-GB" sz="1500" b="1" dirty="0">
                <a:solidFill>
                  <a:schemeClr val="bg1">
                    <a:lumMod val="95000"/>
                  </a:schemeClr>
                </a:solidFill>
                <a:latin typeface="Spoof Trial Thin" pitchFamily="2" charset="77"/>
                <a:ea typeface="Spoof Trial Thin" pitchFamily="2" charset="77"/>
              </a:rPr>
              <a:t>Key Concepts:</a:t>
            </a:r>
          </a:p>
          <a:p>
            <a:pPr marL="742950" lvl="1"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Each reuse creates a new layer of provenance data in the manifest file</a:t>
            </a:r>
          </a:p>
          <a:p>
            <a:pPr marL="742950" lvl="1"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The manifest tracks the complete lineage of the media</a:t>
            </a:r>
          </a:p>
          <a:p>
            <a:pPr marL="742950" lvl="1"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Attribution can be preserved through the entire chain</a:t>
            </a:r>
          </a:p>
          <a:p>
            <a:endParaRPr lang="en-GB" sz="1500" b="1" dirty="0">
              <a:solidFill>
                <a:schemeClr val="bg1">
                  <a:lumMod val="95000"/>
                </a:schemeClr>
              </a:solidFill>
              <a:latin typeface="Spoof Trial Thin" pitchFamily="2" charset="77"/>
              <a:ea typeface="Spoof Trial Thin" pitchFamily="2" charset="77"/>
            </a:endParaRPr>
          </a:p>
        </p:txBody>
      </p:sp>
      <p:sp>
        <p:nvSpPr>
          <p:cNvPr id="3" name="Snip Diagonal Corner of Rectangle 2">
            <a:extLst>
              <a:ext uri="{FF2B5EF4-FFF2-40B4-BE49-F238E27FC236}">
                <a16:creationId xmlns:a16="http://schemas.microsoft.com/office/drawing/2014/main" id="{B9DAEFFC-A0BB-33DF-EFB0-E17A2FA50D58}"/>
              </a:ext>
            </a:extLst>
          </p:cNvPr>
          <p:cNvSpPr/>
          <p:nvPr/>
        </p:nvSpPr>
        <p:spPr>
          <a:xfrm>
            <a:off x="416496" y="6237312"/>
            <a:ext cx="2088232" cy="288032"/>
          </a:xfrm>
          <a:prstGeom prst="snip2DiagRect">
            <a:avLst/>
          </a:prstGeom>
          <a:no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DECENTRALISED MEDIA LICENSING</a:t>
            </a:r>
          </a:p>
        </p:txBody>
      </p:sp>
      <p:sp>
        <p:nvSpPr>
          <p:cNvPr id="9" name="Snip Diagonal Corner of Rectangle 8">
            <a:extLst>
              <a:ext uri="{FF2B5EF4-FFF2-40B4-BE49-F238E27FC236}">
                <a16:creationId xmlns:a16="http://schemas.microsoft.com/office/drawing/2014/main" id="{FA1697E6-0181-52CE-5C4C-6E6C0624B3C6}"/>
              </a:ext>
            </a:extLst>
          </p:cNvPr>
          <p:cNvSpPr/>
          <p:nvPr/>
        </p:nvSpPr>
        <p:spPr>
          <a:xfrm>
            <a:off x="2648744" y="6245153"/>
            <a:ext cx="897159" cy="288032"/>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solidFill>
                <a:latin typeface="Spoof Trial Light" pitchFamily="2" charset="77"/>
                <a:ea typeface="Spoof Trial Light" pitchFamily="2" charset="77"/>
              </a:rPr>
              <a:t>ACTIVITY 6</a:t>
            </a:r>
          </a:p>
        </p:txBody>
      </p:sp>
      <p:cxnSp>
        <p:nvCxnSpPr>
          <p:cNvPr id="10" name="Straight Connector 9">
            <a:extLst>
              <a:ext uri="{FF2B5EF4-FFF2-40B4-BE49-F238E27FC236}">
                <a16:creationId xmlns:a16="http://schemas.microsoft.com/office/drawing/2014/main" id="{986D4C17-EEB9-79B5-8DD8-2B65F491DAFC}"/>
              </a:ext>
            </a:extLst>
          </p:cNvPr>
          <p:cNvCxnSpPr>
            <a:cxnSpLocks/>
          </p:cNvCxnSpPr>
          <p:nvPr/>
        </p:nvCxnSpPr>
        <p:spPr>
          <a:xfrm>
            <a:off x="416496" y="603933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E3437870-D161-2A1C-6246-88075668236A}"/>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4A89DC"/>
                </a:solidFill>
                <a:latin typeface="Spoof Trial Thin" pitchFamily="2" charset="77"/>
                <a:ea typeface="Spoof Trial Thin" pitchFamily="2" charset="77"/>
              </a:rPr>
              <a:t>UPDATE MANIFEST FILE</a:t>
            </a:r>
          </a:p>
        </p:txBody>
      </p:sp>
      <p:cxnSp>
        <p:nvCxnSpPr>
          <p:cNvPr id="12" name="Straight Connector 11">
            <a:extLst>
              <a:ext uri="{FF2B5EF4-FFF2-40B4-BE49-F238E27FC236}">
                <a16:creationId xmlns:a16="http://schemas.microsoft.com/office/drawing/2014/main" id="{84D93F27-546F-0A01-49DD-37FB3E12E453}"/>
              </a:ext>
            </a:extLst>
          </p:cNvPr>
          <p:cNvCxnSpPr>
            <a:cxnSpLocks/>
          </p:cNvCxnSpPr>
          <p:nvPr/>
        </p:nvCxnSpPr>
        <p:spPr>
          <a:xfrm>
            <a:off x="416496" y="83671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13" name="Snip Diagonal Corner of Rectangle 12">
            <a:extLst>
              <a:ext uri="{FF2B5EF4-FFF2-40B4-BE49-F238E27FC236}">
                <a16:creationId xmlns:a16="http://schemas.microsoft.com/office/drawing/2014/main" id="{C9019F7E-1CC4-14AD-C83C-6937B273F134}"/>
              </a:ext>
            </a:extLst>
          </p:cNvPr>
          <p:cNvSpPr/>
          <p:nvPr/>
        </p:nvSpPr>
        <p:spPr>
          <a:xfrm>
            <a:off x="9204671" y="388775"/>
            <a:ext cx="286297" cy="286297"/>
          </a:xfrm>
          <a:prstGeom prst="snip2DiagRect">
            <a:avLst>
              <a:gd name="adj1" fmla="val 17485"/>
              <a:gd name="adj2" fmla="val 0"/>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Spoof Trial Light" pitchFamily="2" charset="77"/>
                <a:ea typeface="Spoof Trial Light" pitchFamily="2" charset="77"/>
              </a:rPr>
              <a:t>6</a:t>
            </a:r>
          </a:p>
        </p:txBody>
      </p:sp>
      <p:sp>
        <p:nvSpPr>
          <p:cNvPr id="2" name="Snip Same-side Corner of Rectangle 1">
            <a:extLst>
              <a:ext uri="{FF2B5EF4-FFF2-40B4-BE49-F238E27FC236}">
                <a16:creationId xmlns:a16="http://schemas.microsoft.com/office/drawing/2014/main" id="{29035DF0-3963-7A9B-5B27-C6D25D43B98C}"/>
              </a:ext>
            </a:extLst>
          </p:cNvPr>
          <p:cNvSpPr/>
          <p:nvPr/>
        </p:nvSpPr>
        <p:spPr>
          <a:xfrm rot="5400000">
            <a:off x="8479608" y="6243369"/>
            <a:ext cx="291600"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Snip Same-side Corner of Rectangle 3">
            <a:extLst>
              <a:ext uri="{FF2B5EF4-FFF2-40B4-BE49-F238E27FC236}">
                <a16:creationId xmlns:a16="http://schemas.microsoft.com/office/drawing/2014/main" id="{A0804ABF-C877-460F-3CE0-8D37431F1B29}"/>
              </a:ext>
            </a:extLst>
          </p:cNvPr>
          <p:cNvSpPr/>
          <p:nvPr/>
        </p:nvSpPr>
        <p:spPr>
          <a:xfrm rot="5400000">
            <a:off x="9201472" y="6237312"/>
            <a:ext cx="288032"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Diagonal Corner of Rectangle 5">
            <a:extLst>
              <a:ext uri="{FF2B5EF4-FFF2-40B4-BE49-F238E27FC236}">
                <a16:creationId xmlns:a16="http://schemas.microsoft.com/office/drawing/2014/main" id="{F2061172-26B2-89C9-C8F5-46834DC719A3}"/>
              </a:ext>
            </a:extLst>
          </p:cNvPr>
          <p:cNvSpPr/>
          <p:nvPr/>
        </p:nvSpPr>
        <p:spPr>
          <a:xfrm rot="5400000">
            <a:off x="8841432" y="6241585"/>
            <a:ext cx="291600" cy="291600"/>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4" name="Right Triangle 13">
            <a:extLst>
              <a:ext uri="{FF2B5EF4-FFF2-40B4-BE49-F238E27FC236}">
                <a16:creationId xmlns:a16="http://schemas.microsoft.com/office/drawing/2014/main" id="{0AA3D128-3046-837E-0488-00F106F8909C}"/>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Triangle 14">
            <a:extLst>
              <a:ext uri="{FF2B5EF4-FFF2-40B4-BE49-F238E27FC236}">
                <a16:creationId xmlns:a16="http://schemas.microsoft.com/office/drawing/2014/main" id="{F5338D73-C7F8-5FEE-754E-3DBA649127CE}"/>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29437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45D6224B-CFCC-9822-CED9-FB773D318DA3}"/>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14F0267A-3431-18B0-FB42-B47A0821D70A}"/>
              </a:ext>
            </a:extLst>
          </p:cNvPr>
          <p:cNvSpPr txBox="1"/>
          <p:nvPr/>
        </p:nvSpPr>
        <p:spPr>
          <a:xfrm>
            <a:off x="632520" y="1268809"/>
            <a:ext cx="8640961" cy="1938992"/>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Welcome! 👋</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This workshop explores how decentralised technologies can transform relationships between creators and users in digital media ecosystems.</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In this workshop you'll select a specific media asset and challenge, identify metadata and provenance information, and use this data to produce bespoke licence tokens that enable a new approach to attribution, ownership, and rights management that can better serve creators and users alike.</a:t>
            </a:r>
          </a:p>
        </p:txBody>
      </p:sp>
      <p:sp>
        <p:nvSpPr>
          <p:cNvPr id="2" name="Snip Diagonal Corner of Rectangle 1">
            <a:extLst>
              <a:ext uri="{FF2B5EF4-FFF2-40B4-BE49-F238E27FC236}">
                <a16:creationId xmlns:a16="http://schemas.microsoft.com/office/drawing/2014/main" id="{1C8717A0-DD12-DDDC-E654-3004BB450C8A}"/>
              </a:ext>
            </a:extLst>
          </p:cNvPr>
          <p:cNvSpPr/>
          <p:nvPr/>
        </p:nvSpPr>
        <p:spPr>
          <a:xfrm>
            <a:off x="416496" y="6237312"/>
            <a:ext cx="2088232" cy="288032"/>
          </a:xfrm>
          <a:prstGeom prst="snip2DiagRect">
            <a:avLst/>
          </a:prstGeom>
          <a:no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DECENTRALISED MEDIA LICENSING</a:t>
            </a:r>
          </a:p>
        </p:txBody>
      </p:sp>
      <p:cxnSp>
        <p:nvCxnSpPr>
          <p:cNvPr id="15" name="Straight Connector 14">
            <a:extLst>
              <a:ext uri="{FF2B5EF4-FFF2-40B4-BE49-F238E27FC236}">
                <a16:creationId xmlns:a16="http://schemas.microsoft.com/office/drawing/2014/main" id="{BD46C39E-0DC8-59FD-25BF-DF42151D26FF}"/>
              </a:ext>
            </a:extLst>
          </p:cNvPr>
          <p:cNvCxnSpPr>
            <a:cxnSpLocks/>
          </p:cNvCxnSpPr>
          <p:nvPr/>
        </p:nvCxnSpPr>
        <p:spPr>
          <a:xfrm>
            <a:off x="416496" y="603933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16" name="TextBox 15">
            <a:extLst>
              <a:ext uri="{FF2B5EF4-FFF2-40B4-BE49-F238E27FC236}">
                <a16:creationId xmlns:a16="http://schemas.microsoft.com/office/drawing/2014/main" id="{D86204B2-A461-9EDA-3866-6F0DE8B1423A}"/>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4A89DC"/>
                </a:solidFill>
                <a:latin typeface="Spoof Trial Thin" pitchFamily="2" charset="77"/>
                <a:ea typeface="Spoof Trial Thin" pitchFamily="2" charset="77"/>
              </a:rPr>
              <a:t>INTRODUCTION</a:t>
            </a:r>
          </a:p>
        </p:txBody>
      </p:sp>
      <p:cxnSp>
        <p:nvCxnSpPr>
          <p:cNvPr id="17" name="Straight Connector 16">
            <a:extLst>
              <a:ext uri="{FF2B5EF4-FFF2-40B4-BE49-F238E27FC236}">
                <a16:creationId xmlns:a16="http://schemas.microsoft.com/office/drawing/2014/main" id="{A1DDB96A-5449-CE96-2DA2-90D810053AA3}"/>
              </a:ext>
            </a:extLst>
          </p:cNvPr>
          <p:cNvCxnSpPr>
            <a:cxnSpLocks/>
          </p:cNvCxnSpPr>
          <p:nvPr/>
        </p:nvCxnSpPr>
        <p:spPr>
          <a:xfrm>
            <a:off x="416496" y="83671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4" name="Snip Same-side Corner of Rectangle 3">
            <a:extLst>
              <a:ext uri="{FF2B5EF4-FFF2-40B4-BE49-F238E27FC236}">
                <a16:creationId xmlns:a16="http://schemas.microsoft.com/office/drawing/2014/main" id="{4FF2A528-3463-B5DF-B243-1239C528C739}"/>
              </a:ext>
            </a:extLst>
          </p:cNvPr>
          <p:cNvSpPr/>
          <p:nvPr/>
        </p:nvSpPr>
        <p:spPr>
          <a:xfrm rot="5400000">
            <a:off x="8479608" y="6243369"/>
            <a:ext cx="291600"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FB7A9E41-DE1D-93B8-9384-6686FA407356}"/>
              </a:ext>
            </a:extLst>
          </p:cNvPr>
          <p:cNvSpPr/>
          <p:nvPr/>
        </p:nvSpPr>
        <p:spPr>
          <a:xfrm rot="5400000">
            <a:off x="9201472" y="6237312"/>
            <a:ext cx="288032"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6B879E18-8314-6A8F-EE40-9641A29EAF98}"/>
              </a:ext>
            </a:extLst>
          </p:cNvPr>
          <p:cNvSpPr/>
          <p:nvPr/>
        </p:nvSpPr>
        <p:spPr>
          <a:xfrm rot="5400000">
            <a:off x="8841432" y="6241585"/>
            <a:ext cx="291600" cy="291600"/>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9" name="Right Triangle 8">
            <a:extLst>
              <a:ext uri="{FF2B5EF4-FFF2-40B4-BE49-F238E27FC236}">
                <a16:creationId xmlns:a16="http://schemas.microsoft.com/office/drawing/2014/main" id="{FFB98A28-84B8-58D8-DDC2-789B8F0E9592}"/>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14EFC10D-2D60-BA71-F0D3-BB3FFBBC47A6}"/>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a:extLst>
              <a:ext uri="{FF2B5EF4-FFF2-40B4-BE49-F238E27FC236}">
                <a16:creationId xmlns:a16="http://schemas.microsoft.com/office/drawing/2014/main" id="{048D6B50-F387-82F1-4CFF-43781BF8317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78702" y="376033"/>
            <a:ext cx="308520" cy="308520"/>
          </a:xfrm>
          <a:prstGeom prst="rect">
            <a:avLst/>
          </a:prstGeom>
        </p:spPr>
      </p:pic>
    </p:spTree>
    <p:extLst>
      <p:ext uri="{BB962C8B-B14F-4D97-AF65-F5344CB8AC3E}">
        <p14:creationId xmlns:p14="http://schemas.microsoft.com/office/powerpoint/2010/main" val="7722082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4A89DC"/>
        </a:solidFill>
        <a:effectLst/>
      </p:bgPr>
    </p:bg>
    <p:spTree>
      <p:nvGrpSpPr>
        <p:cNvPr id="1" name="">
          <a:extLst>
            <a:ext uri="{FF2B5EF4-FFF2-40B4-BE49-F238E27FC236}">
              <a16:creationId xmlns:a16="http://schemas.microsoft.com/office/drawing/2014/main" id="{F4C13276-A4CD-63FE-436F-77F2314C976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77F1205-2868-10C2-C2B2-36047FB6BE9B}"/>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bg1"/>
                </a:solidFill>
                <a:latin typeface="Spoof Trial Thin" pitchFamily="2" charset="77"/>
                <a:ea typeface="Spoof Trial Thin" pitchFamily="2" charset="77"/>
              </a:rPr>
              <a:t>REUSE</a:t>
            </a:r>
          </a:p>
          <a:p>
            <a:pPr algn="ctr"/>
            <a:r>
              <a:rPr lang="en-US" sz="6000" dirty="0">
                <a:solidFill>
                  <a:schemeClr val="bg1"/>
                </a:solidFill>
                <a:latin typeface="Spoof Trial Thin" pitchFamily="2" charset="77"/>
                <a:ea typeface="Spoof Trial Thin" pitchFamily="2" charset="77"/>
              </a:rPr>
              <a:t>LICENCE TOKENS</a:t>
            </a:r>
          </a:p>
        </p:txBody>
      </p:sp>
      <p:sp>
        <p:nvSpPr>
          <p:cNvPr id="2" name="Snip Diagonal Corner of Rectangle 1">
            <a:extLst>
              <a:ext uri="{FF2B5EF4-FFF2-40B4-BE49-F238E27FC236}">
                <a16:creationId xmlns:a16="http://schemas.microsoft.com/office/drawing/2014/main" id="{5C9CE865-01A4-C548-3303-0CB117B94F56}"/>
              </a:ext>
            </a:extLst>
          </p:cNvPr>
          <p:cNvSpPr/>
          <p:nvPr/>
        </p:nvSpPr>
        <p:spPr>
          <a:xfrm>
            <a:off x="416496" y="6237312"/>
            <a:ext cx="2088232" cy="288032"/>
          </a:xfrm>
          <a:prstGeom prst="snip2DiagRect">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solidFill>
                <a:latin typeface="Spoof Trial Light" pitchFamily="2" charset="77"/>
                <a:ea typeface="Spoof Trial Light" pitchFamily="2" charset="77"/>
              </a:rPr>
              <a:t>DECENTRALISED MEDIA LICENSING</a:t>
            </a:r>
          </a:p>
        </p:txBody>
      </p:sp>
      <p:sp>
        <p:nvSpPr>
          <p:cNvPr id="7" name="Snip Diagonal Corner of Rectangle 6">
            <a:extLst>
              <a:ext uri="{FF2B5EF4-FFF2-40B4-BE49-F238E27FC236}">
                <a16:creationId xmlns:a16="http://schemas.microsoft.com/office/drawing/2014/main" id="{5297FEA4-A6B5-312B-BFB0-46AC35FBF32B}"/>
              </a:ext>
            </a:extLst>
          </p:cNvPr>
          <p:cNvSpPr/>
          <p:nvPr/>
        </p:nvSpPr>
        <p:spPr>
          <a:xfrm>
            <a:off x="2648744" y="6245153"/>
            <a:ext cx="897159" cy="288032"/>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ACTIVITY 7</a:t>
            </a:r>
          </a:p>
        </p:txBody>
      </p:sp>
      <p:cxnSp>
        <p:nvCxnSpPr>
          <p:cNvPr id="8" name="Straight Connector 7">
            <a:extLst>
              <a:ext uri="{FF2B5EF4-FFF2-40B4-BE49-F238E27FC236}">
                <a16:creationId xmlns:a16="http://schemas.microsoft.com/office/drawing/2014/main" id="{5E89E3E7-A122-ED0F-7FFC-09455B829250}"/>
              </a:ext>
            </a:extLst>
          </p:cNvPr>
          <p:cNvCxnSpPr>
            <a:cxnSpLocks/>
          </p:cNvCxnSpPr>
          <p:nvPr/>
        </p:nvCxnSpPr>
        <p:spPr>
          <a:xfrm>
            <a:off x="416496" y="6039332"/>
            <a:ext cx="9069326"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sp>
        <p:nvSpPr>
          <p:cNvPr id="9" name="Snip Diagonal Corner of Rectangle 8">
            <a:extLst>
              <a:ext uri="{FF2B5EF4-FFF2-40B4-BE49-F238E27FC236}">
                <a16:creationId xmlns:a16="http://schemas.microsoft.com/office/drawing/2014/main" id="{BF3ABDBB-71CA-CF4A-B30E-12676EE4659A}"/>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0" name="Snip Same-side Corner of Rectangle 9">
            <a:extLst>
              <a:ext uri="{FF2B5EF4-FFF2-40B4-BE49-F238E27FC236}">
                <a16:creationId xmlns:a16="http://schemas.microsoft.com/office/drawing/2014/main" id="{AF8A7D21-94CB-A3CE-BA4F-503AEE5132A9}"/>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Snip Same-side Corner of Rectangle 10">
            <a:extLst>
              <a:ext uri="{FF2B5EF4-FFF2-40B4-BE49-F238E27FC236}">
                <a16:creationId xmlns:a16="http://schemas.microsoft.com/office/drawing/2014/main" id="{BA542A1F-EB88-B650-889D-F890F7013630}"/>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2" name="Snip Same-side Corner of Rectangle 11">
            <a:extLst>
              <a:ext uri="{FF2B5EF4-FFF2-40B4-BE49-F238E27FC236}">
                <a16:creationId xmlns:a16="http://schemas.microsoft.com/office/drawing/2014/main" id="{5C1906ED-D483-2393-CDC7-E5FEC7980A0E}"/>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Snip Same-side Corner of Rectangle 12">
            <a:extLst>
              <a:ext uri="{FF2B5EF4-FFF2-40B4-BE49-F238E27FC236}">
                <a16:creationId xmlns:a16="http://schemas.microsoft.com/office/drawing/2014/main" id="{7E9CA742-2977-4355-9F46-F044A9B540CC}"/>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4" name="Snip Diagonal Corner of Rectangle 13">
            <a:extLst>
              <a:ext uri="{FF2B5EF4-FFF2-40B4-BE49-F238E27FC236}">
                <a16:creationId xmlns:a16="http://schemas.microsoft.com/office/drawing/2014/main" id="{0702C2BC-AC34-C956-D166-F4E543CB5864}"/>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5" name="Right Triangle 14">
            <a:extLst>
              <a:ext uri="{FF2B5EF4-FFF2-40B4-BE49-F238E27FC236}">
                <a16:creationId xmlns:a16="http://schemas.microsoft.com/office/drawing/2014/main" id="{A13BFB30-EEE6-8F17-4A72-356D51B903AD}"/>
              </a:ext>
            </a:extLst>
          </p:cNvPr>
          <p:cNvSpPr/>
          <p:nvPr/>
        </p:nvSpPr>
        <p:spPr>
          <a:xfrm>
            <a:off x="8820653" y="6379828"/>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15">
            <a:extLst>
              <a:ext uri="{FF2B5EF4-FFF2-40B4-BE49-F238E27FC236}">
                <a16:creationId xmlns:a16="http://schemas.microsoft.com/office/drawing/2014/main" id="{B3C6FBB6-93CE-AA39-640D-3E71497ED63B}"/>
              </a:ext>
            </a:extLst>
          </p:cNvPr>
          <p:cNvSpPr/>
          <p:nvPr/>
        </p:nvSpPr>
        <p:spPr>
          <a:xfrm rot="10800000">
            <a:off x="9081802" y="6320360"/>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249248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28C92074-3B5F-0E8D-F668-017F104FD672}"/>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456B0349-A217-D9A2-A2AA-C08A975FF2E2}"/>
              </a:ext>
            </a:extLst>
          </p:cNvPr>
          <p:cNvSpPr txBox="1"/>
          <p:nvPr/>
        </p:nvSpPr>
        <p:spPr>
          <a:xfrm>
            <a:off x="632520" y="1268809"/>
            <a:ext cx="8640961" cy="2631490"/>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To complete the full cycle of licence acquisition, manifest updating, and new licence issuance, consider and define new licence tokens for the reuse media. New license tokens can build upon or modify existing licences. </a:t>
            </a:r>
          </a:p>
          <a:p>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Take your partners Activity sheet 4 and fill in Activity 7 using the prompts to consider reuse practices and permissions.</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Create new licence tokens for your reuse media asset.</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This activity demonstrates how decentralised licensing tracks provenance through multiple generations of media creation.</a:t>
            </a:r>
          </a:p>
        </p:txBody>
      </p:sp>
      <p:sp>
        <p:nvSpPr>
          <p:cNvPr id="3" name="Snip Diagonal Corner of Rectangle 2">
            <a:extLst>
              <a:ext uri="{FF2B5EF4-FFF2-40B4-BE49-F238E27FC236}">
                <a16:creationId xmlns:a16="http://schemas.microsoft.com/office/drawing/2014/main" id="{D5429C72-7DE7-0132-CE7A-9F7AADB165F4}"/>
              </a:ext>
            </a:extLst>
          </p:cNvPr>
          <p:cNvSpPr/>
          <p:nvPr/>
        </p:nvSpPr>
        <p:spPr>
          <a:xfrm>
            <a:off x="416496" y="6237312"/>
            <a:ext cx="2088232" cy="288032"/>
          </a:xfrm>
          <a:prstGeom prst="snip2DiagRect">
            <a:avLst/>
          </a:prstGeom>
          <a:no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DECENTRALISED MEDIA LICENSING</a:t>
            </a:r>
          </a:p>
        </p:txBody>
      </p:sp>
      <p:sp>
        <p:nvSpPr>
          <p:cNvPr id="9" name="Snip Diagonal Corner of Rectangle 8">
            <a:extLst>
              <a:ext uri="{FF2B5EF4-FFF2-40B4-BE49-F238E27FC236}">
                <a16:creationId xmlns:a16="http://schemas.microsoft.com/office/drawing/2014/main" id="{1AEFBE99-3A47-236B-1BE6-BD49DBF2E4A5}"/>
              </a:ext>
            </a:extLst>
          </p:cNvPr>
          <p:cNvSpPr/>
          <p:nvPr/>
        </p:nvSpPr>
        <p:spPr>
          <a:xfrm>
            <a:off x="2648744" y="6245153"/>
            <a:ext cx="897159" cy="288032"/>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solidFill>
                <a:latin typeface="Spoof Trial Light" pitchFamily="2" charset="77"/>
                <a:ea typeface="Spoof Trial Light" pitchFamily="2" charset="77"/>
              </a:rPr>
              <a:t>ACTIVITY 7</a:t>
            </a:r>
          </a:p>
        </p:txBody>
      </p:sp>
      <p:cxnSp>
        <p:nvCxnSpPr>
          <p:cNvPr id="10" name="Straight Connector 9">
            <a:extLst>
              <a:ext uri="{FF2B5EF4-FFF2-40B4-BE49-F238E27FC236}">
                <a16:creationId xmlns:a16="http://schemas.microsoft.com/office/drawing/2014/main" id="{51EAE8DF-9EF0-2BE5-F99A-488F38F31CEC}"/>
              </a:ext>
            </a:extLst>
          </p:cNvPr>
          <p:cNvCxnSpPr>
            <a:cxnSpLocks/>
          </p:cNvCxnSpPr>
          <p:nvPr/>
        </p:nvCxnSpPr>
        <p:spPr>
          <a:xfrm>
            <a:off x="416496" y="603933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A764697F-7EE7-62DF-6795-48F69893E52F}"/>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4A89DC"/>
                </a:solidFill>
                <a:latin typeface="Spoof Trial Thin" pitchFamily="2" charset="77"/>
                <a:ea typeface="Spoof Trial Thin" pitchFamily="2" charset="77"/>
              </a:rPr>
              <a:t>REUSE LICENCE TOKENS</a:t>
            </a:r>
          </a:p>
        </p:txBody>
      </p:sp>
      <p:cxnSp>
        <p:nvCxnSpPr>
          <p:cNvPr id="12" name="Straight Connector 11">
            <a:extLst>
              <a:ext uri="{FF2B5EF4-FFF2-40B4-BE49-F238E27FC236}">
                <a16:creationId xmlns:a16="http://schemas.microsoft.com/office/drawing/2014/main" id="{DA2B07CA-8219-C441-13FF-C2E1498A8398}"/>
              </a:ext>
            </a:extLst>
          </p:cNvPr>
          <p:cNvCxnSpPr>
            <a:cxnSpLocks/>
          </p:cNvCxnSpPr>
          <p:nvPr/>
        </p:nvCxnSpPr>
        <p:spPr>
          <a:xfrm>
            <a:off x="416496" y="83671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2" name="Snip Same-side Corner of Rectangle 1">
            <a:extLst>
              <a:ext uri="{FF2B5EF4-FFF2-40B4-BE49-F238E27FC236}">
                <a16:creationId xmlns:a16="http://schemas.microsoft.com/office/drawing/2014/main" id="{3064A047-CB8F-BF1A-5C01-736F05E83082}"/>
              </a:ext>
            </a:extLst>
          </p:cNvPr>
          <p:cNvSpPr/>
          <p:nvPr/>
        </p:nvSpPr>
        <p:spPr>
          <a:xfrm rot="5400000">
            <a:off x="8479608" y="6243369"/>
            <a:ext cx="291600"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Snip Same-side Corner of Rectangle 3">
            <a:extLst>
              <a:ext uri="{FF2B5EF4-FFF2-40B4-BE49-F238E27FC236}">
                <a16:creationId xmlns:a16="http://schemas.microsoft.com/office/drawing/2014/main" id="{999CD626-C032-8F42-FF68-15F7F00984F7}"/>
              </a:ext>
            </a:extLst>
          </p:cNvPr>
          <p:cNvSpPr/>
          <p:nvPr/>
        </p:nvSpPr>
        <p:spPr>
          <a:xfrm rot="5400000">
            <a:off x="9201472" y="6237312"/>
            <a:ext cx="288032"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Diagonal Corner of Rectangle 5">
            <a:extLst>
              <a:ext uri="{FF2B5EF4-FFF2-40B4-BE49-F238E27FC236}">
                <a16:creationId xmlns:a16="http://schemas.microsoft.com/office/drawing/2014/main" id="{1B1A4D12-8642-5D56-B2D5-C147EA966DC7}"/>
              </a:ext>
            </a:extLst>
          </p:cNvPr>
          <p:cNvSpPr/>
          <p:nvPr/>
        </p:nvSpPr>
        <p:spPr>
          <a:xfrm rot="5400000">
            <a:off x="8841432" y="6241585"/>
            <a:ext cx="291600" cy="291600"/>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4" name="Right Triangle 13">
            <a:extLst>
              <a:ext uri="{FF2B5EF4-FFF2-40B4-BE49-F238E27FC236}">
                <a16:creationId xmlns:a16="http://schemas.microsoft.com/office/drawing/2014/main" id="{BADA2117-D81A-67BA-4FC8-857AE140FAE0}"/>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Triangle 14">
            <a:extLst>
              <a:ext uri="{FF2B5EF4-FFF2-40B4-BE49-F238E27FC236}">
                <a16:creationId xmlns:a16="http://schemas.microsoft.com/office/drawing/2014/main" id="{B72F08A3-372C-47A0-EC51-B627B27AB6F0}"/>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nip Diagonal Corner of Rectangle 4">
            <a:extLst>
              <a:ext uri="{FF2B5EF4-FFF2-40B4-BE49-F238E27FC236}">
                <a16:creationId xmlns:a16="http://schemas.microsoft.com/office/drawing/2014/main" id="{A53BA5E2-E33E-CA56-73DC-9D7759860717}"/>
              </a:ext>
            </a:extLst>
          </p:cNvPr>
          <p:cNvSpPr/>
          <p:nvPr/>
        </p:nvSpPr>
        <p:spPr>
          <a:xfrm>
            <a:off x="8795505" y="388775"/>
            <a:ext cx="286297" cy="286297"/>
          </a:xfrm>
          <a:prstGeom prst="snip2DiagRect">
            <a:avLst>
              <a:gd name="adj1" fmla="val 17485"/>
              <a:gd name="adj2" fmla="val 0"/>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Spoof Trial Light" pitchFamily="2" charset="77"/>
                <a:ea typeface="Spoof Trial Light" pitchFamily="2" charset="77"/>
              </a:rPr>
              <a:t>7</a:t>
            </a:r>
          </a:p>
        </p:txBody>
      </p:sp>
      <p:pic>
        <p:nvPicPr>
          <p:cNvPr id="7" name="Graphic 6">
            <a:extLst>
              <a:ext uri="{FF2B5EF4-FFF2-40B4-BE49-F238E27FC236}">
                <a16:creationId xmlns:a16="http://schemas.microsoft.com/office/drawing/2014/main" id="{CA9454A7-E3FA-DF49-68C6-E11844EAFF8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78702" y="376033"/>
            <a:ext cx="308520" cy="308520"/>
          </a:xfrm>
          <a:prstGeom prst="rect">
            <a:avLst/>
          </a:prstGeom>
        </p:spPr>
      </p:pic>
    </p:spTree>
    <p:extLst>
      <p:ext uri="{BB962C8B-B14F-4D97-AF65-F5344CB8AC3E}">
        <p14:creationId xmlns:p14="http://schemas.microsoft.com/office/powerpoint/2010/main" val="25184413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4A89DC"/>
        </a:solidFill>
        <a:effectLst/>
      </p:bgPr>
    </p:bg>
    <p:spTree>
      <p:nvGrpSpPr>
        <p:cNvPr id="1" name="">
          <a:extLst>
            <a:ext uri="{FF2B5EF4-FFF2-40B4-BE49-F238E27FC236}">
              <a16:creationId xmlns:a16="http://schemas.microsoft.com/office/drawing/2014/main" id="{AF8B4BD2-C309-5EB3-0FCA-15ECDD5D6AB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4954F36-02C8-C52F-9DDA-68E54C619650}"/>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bg1"/>
                </a:solidFill>
                <a:latin typeface="Spoof Trial Thin" pitchFamily="2" charset="77"/>
                <a:ea typeface="Spoof Trial Thin" pitchFamily="2" charset="77"/>
              </a:rPr>
              <a:t>MEDIA ENGAGEMENT</a:t>
            </a:r>
          </a:p>
          <a:p>
            <a:pPr algn="ctr"/>
            <a:r>
              <a:rPr lang="en-US" sz="6000" dirty="0">
                <a:solidFill>
                  <a:schemeClr val="bg1"/>
                </a:solidFill>
                <a:latin typeface="Spoof Trial Thin" pitchFamily="2" charset="77"/>
                <a:ea typeface="Spoof Trial Thin" pitchFamily="2" charset="77"/>
              </a:rPr>
              <a:t>CONTEXT</a:t>
            </a:r>
          </a:p>
        </p:txBody>
      </p:sp>
      <p:sp>
        <p:nvSpPr>
          <p:cNvPr id="2" name="Snip Diagonal Corner of Rectangle 1">
            <a:extLst>
              <a:ext uri="{FF2B5EF4-FFF2-40B4-BE49-F238E27FC236}">
                <a16:creationId xmlns:a16="http://schemas.microsoft.com/office/drawing/2014/main" id="{A850BA37-ADCD-85F7-3C72-EFD30939099D}"/>
              </a:ext>
            </a:extLst>
          </p:cNvPr>
          <p:cNvSpPr/>
          <p:nvPr/>
        </p:nvSpPr>
        <p:spPr>
          <a:xfrm>
            <a:off x="416496" y="6237312"/>
            <a:ext cx="2088232" cy="288032"/>
          </a:xfrm>
          <a:prstGeom prst="snip2DiagRect">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solidFill>
                <a:latin typeface="Spoof Trial Light" pitchFamily="2" charset="77"/>
                <a:ea typeface="Spoof Trial Light" pitchFamily="2" charset="77"/>
              </a:rPr>
              <a:t>DECENTRALISED MEDIA LICENSING</a:t>
            </a:r>
          </a:p>
        </p:txBody>
      </p:sp>
      <p:sp>
        <p:nvSpPr>
          <p:cNvPr id="7" name="Snip Diagonal Corner of Rectangle 6">
            <a:extLst>
              <a:ext uri="{FF2B5EF4-FFF2-40B4-BE49-F238E27FC236}">
                <a16:creationId xmlns:a16="http://schemas.microsoft.com/office/drawing/2014/main" id="{5AE6F18F-A055-F0C6-F8D9-8B6B960059E0}"/>
              </a:ext>
            </a:extLst>
          </p:cNvPr>
          <p:cNvSpPr/>
          <p:nvPr/>
        </p:nvSpPr>
        <p:spPr>
          <a:xfrm>
            <a:off x="2648744" y="6245153"/>
            <a:ext cx="897159" cy="288032"/>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ACTIVITY 8</a:t>
            </a:r>
          </a:p>
        </p:txBody>
      </p:sp>
      <p:cxnSp>
        <p:nvCxnSpPr>
          <p:cNvPr id="8" name="Straight Connector 7">
            <a:extLst>
              <a:ext uri="{FF2B5EF4-FFF2-40B4-BE49-F238E27FC236}">
                <a16:creationId xmlns:a16="http://schemas.microsoft.com/office/drawing/2014/main" id="{FC767577-9003-83C3-91D0-4C39C0D12268}"/>
              </a:ext>
            </a:extLst>
          </p:cNvPr>
          <p:cNvCxnSpPr>
            <a:cxnSpLocks/>
          </p:cNvCxnSpPr>
          <p:nvPr/>
        </p:nvCxnSpPr>
        <p:spPr>
          <a:xfrm>
            <a:off x="416496" y="6039332"/>
            <a:ext cx="9069326"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sp>
        <p:nvSpPr>
          <p:cNvPr id="9" name="Snip Diagonal Corner of Rectangle 8">
            <a:extLst>
              <a:ext uri="{FF2B5EF4-FFF2-40B4-BE49-F238E27FC236}">
                <a16:creationId xmlns:a16="http://schemas.microsoft.com/office/drawing/2014/main" id="{037CC115-61ED-F130-956F-2B27A48B5254}"/>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0" name="Snip Same-side Corner of Rectangle 9">
            <a:extLst>
              <a:ext uri="{FF2B5EF4-FFF2-40B4-BE49-F238E27FC236}">
                <a16:creationId xmlns:a16="http://schemas.microsoft.com/office/drawing/2014/main" id="{BFD4A09F-9E22-DE03-2529-F855E30EB524}"/>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Snip Same-side Corner of Rectangle 10">
            <a:extLst>
              <a:ext uri="{FF2B5EF4-FFF2-40B4-BE49-F238E27FC236}">
                <a16:creationId xmlns:a16="http://schemas.microsoft.com/office/drawing/2014/main" id="{E9CFA3EE-CC90-ED38-982D-EC99430E4BA8}"/>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2" name="Snip Same-side Corner of Rectangle 11">
            <a:extLst>
              <a:ext uri="{FF2B5EF4-FFF2-40B4-BE49-F238E27FC236}">
                <a16:creationId xmlns:a16="http://schemas.microsoft.com/office/drawing/2014/main" id="{E884D551-FBE5-1D29-4FED-A12FD3C7820D}"/>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Snip Same-side Corner of Rectangle 12">
            <a:extLst>
              <a:ext uri="{FF2B5EF4-FFF2-40B4-BE49-F238E27FC236}">
                <a16:creationId xmlns:a16="http://schemas.microsoft.com/office/drawing/2014/main" id="{FD4A7783-8558-B5DF-EEB7-DA8C7BA8D375}"/>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4" name="Snip Diagonal Corner of Rectangle 13">
            <a:extLst>
              <a:ext uri="{FF2B5EF4-FFF2-40B4-BE49-F238E27FC236}">
                <a16:creationId xmlns:a16="http://schemas.microsoft.com/office/drawing/2014/main" id="{30867238-2D40-77A1-EC65-0692A1C4885D}"/>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5" name="Right Triangle 14">
            <a:extLst>
              <a:ext uri="{FF2B5EF4-FFF2-40B4-BE49-F238E27FC236}">
                <a16:creationId xmlns:a16="http://schemas.microsoft.com/office/drawing/2014/main" id="{4BFF9FAF-581F-D2CE-E815-25AB20883211}"/>
              </a:ext>
            </a:extLst>
          </p:cNvPr>
          <p:cNvSpPr/>
          <p:nvPr/>
        </p:nvSpPr>
        <p:spPr>
          <a:xfrm>
            <a:off x="8820653" y="6379828"/>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15">
            <a:extLst>
              <a:ext uri="{FF2B5EF4-FFF2-40B4-BE49-F238E27FC236}">
                <a16:creationId xmlns:a16="http://schemas.microsoft.com/office/drawing/2014/main" id="{5E99F8A5-46E9-1F19-9999-C8372B0A2316}"/>
              </a:ext>
            </a:extLst>
          </p:cNvPr>
          <p:cNvSpPr/>
          <p:nvPr/>
        </p:nvSpPr>
        <p:spPr>
          <a:xfrm rot="10800000">
            <a:off x="9081802" y="6320360"/>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80390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346B1E4B-58ED-0108-0ABB-D56E4C348BB0}"/>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0681519E-44E5-2395-F1A5-70604169C6C7}"/>
              </a:ext>
            </a:extLst>
          </p:cNvPr>
          <p:cNvSpPr txBox="1"/>
          <p:nvPr/>
        </p:nvSpPr>
        <p:spPr>
          <a:xfrm>
            <a:off x="632520" y="1268809"/>
            <a:ext cx="8640961" cy="4708981"/>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Explore how your media may ultimately be engaged with by other users, considering ways users might access or experience your media that isn't direct reuse.</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Understanding engagement patterns helps complete the picture in how you might wish to license your work.</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You can either use your original media, or the reused media you have created from your partner’s work.</a:t>
            </a:r>
          </a:p>
          <a:p>
            <a:endParaRPr lang="en-GB" sz="1500" dirty="0">
              <a:solidFill>
                <a:schemeClr val="bg1">
                  <a:lumMod val="95000"/>
                </a:schemeClr>
              </a:solidFill>
              <a:latin typeface="Spoof Trial Thin" pitchFamily="2" charset="77"/>
              <a:ea typeface="Spoof Trial Thin" pitchFamily="2" charset="77"/>
            </a:endParaRPr>
          </a:p>
          <a:p>
            <a:r>
              <a:rPr lang="en-GB" sz="1500" b="1" dirty="0">
                <a:solidFill>
                  <a:schemeClr val="bg1">
                    <a:lumMod val="95000"/>
                  </a:schemeClr>
                </a:solidFill>
                <a:latin typeface="Spoof Trial Thin" pitchFamily="2" charset="77"/>
                <a:ea typeface="Spoof Trial Thin" pitchFamily="2" charset="77"/>
              </a:rPr>
              <a:t>Describing engagement: </a:t>
            </a:r>
            <a:r>
              <a:rPr lang="en-GB" sz="1500" dirty="0">
                <a:solidFill>
                  <a:schemeClr val="bg1">
                    <a:lumMod val="95000"/>
                  </a:schemeClr>
                </a:solidFill>
                <a:latin typeface="Spoof Trial Thin" pitchFamily="2" charset="77"/>
                <a:ea typeface="Spoof Trial Thin" pitchFamily="2" charset="77"/>
              </a:rPr>
              <a:t>Place your 'media' in the centre of Activity 8 sheet, and complete. Consider engagement scenarios:</a:t>
            </a:r>
          </a:p>
          <a:p>
            <a:pPr marL="742950" lvl="1"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Who would wish to experience this media and how?</a:t>
            </a:r>
          </a:p>
          <a:p>
            <a:pPr marL="742950" lvl="1"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How do they discover and access the media?</a:t>
            </a:r>
          </a:p>
          <a:p>
            <a:pPr marL="742950" lvl="1"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What value does that engagement offer?</a:t>
            </a:r>
          </a:p>
          <a:p>
            <a:pPr marL="742950" lvl="1"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How might engagement data feed back to creators?</a:t>
            </a:r>
          </a:p>
          <a:p>
            <a:pPr marL="742950" lvl="1"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r>
              <a:rPr lang="en-GB" sz="1500" b="1" dirty="0">
                <a:solidFill>
                  <a:schemeClr val="bg1">
                    <a:lumMod val="95000"/>
                  </a:schemeClr>
                </a:solidFill>
                <a:latin typeface="Spoof Trial Thin" pitchFamily="2" charset="77"/>
                <a:ea typeface="Spoof Trial Thin" pitchFamily="2" charset="77"/>
              </a:rPr>
              <a:t>Engagement vs. Reuse:</a:t>
            </a:r>
          </a:p>
          <a:p>
            <a:pPr marL="742950" lvl="1"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Engagement is about consumption and experience, not creation</a:t>
            </a:r>
          </a:p>
          <a:p>
            <a:pPr marL="742950" lvl="1"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Consider passive engagement (viewing, listening) and active engagement (sharing, commenting)</a:t>
            </a:r>
          </a:p>
          <a:p>
            <a:pPr marL="742950" lvl="1"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Think about how decentralised licensing might enable new forms of engagement</a:t>
            </a:r>
          </a:p>
          <a:p>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p:txBody>
      </p:sp>
      <p:sp>
        <p:nvSpPr>
          <p:cNvPr id="3" name="Snip Diagonal Corner of Rectangle 2">
            <a:extLst>
              <a:ext uri="{FF2B5EF4-FFF2-40B4-BE49-F238E27FC236}">
                <a16:creationId xmlns:a16="http://schemas.microsoft.com/office/drawing/2014/main" id="{D2CCE607-29E4-5608-DDD5-4D1E2F84F854}"/>
              </a:ext>
            </a:extLst>
          </p:cNvPr>
          <p:cNvSpPr/>
          <p:nvPr/>
        </p:nvSpPr>
        <p:spPr>
          <a:xfrm>
            <a:off x="416496" y="6237312"/>
            <a:ext cx="2088232" cy="288032"/>
          </a:xfrm>
          <a:prstGeom prst="snip2DiagRect">
            <a:avLst/>
          </a:prstGeom>
          <a:no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DECENTRALISED MEDIA LICENSING</a:t>
            </a:r>
          </a:p>
        </p:txBody>
      </p:sp>
      <p:sp>
        <p:nvSpPr>
          <p:cNvPr id="9" name="Snip Diagonal Corner of Rectangle 8">
            <a:extLst>
              <a:ext uri="{FF2B5EF4-FFF2-40B4-BE49-F238E27FC236}">
                <a16:creationId xmlns:a16="http://schemas.microsoft.com/office/drawing/2014/main" id="{02CF18BE-58B3-97A1-A53F-8CF3BBEF4137}"/>
              </a:ext>
            </a:extLst>
          </p:cNvPr>
          <p:cNvSpPr/>
          <p:nvPr/>
        </p:nvSpPr>
        <p:spPr>
          <a:xfrm>
            <a:off x="2648744" y="6245153"/>
            <a:ext cx="897159" cy="288032"/>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solidFill>
                <a:latin typeface="Spoof Trial Light" pitchFamily="2" charset="77"/>
                <a:ea typeface="Spoof Trial Light" pitchFamily="2" charset="77"/>
              </a:rPr>
              <a:t>ACTIVITY 8</a:t>
            </a:r>
          </a:p>
        </p:txBody>
      </p:sp>
      <p:cxnSp>
        <p:nvCxnSpPr>
          <p:cNvPr id="10" name="Straight Connector 9">
            <a:extLst>
              <a:ext uri="{FF2B5EF4-FFF2-40B4-BE49-F238E27FC236}">
                <a16:creationId xmlns:a16="http://schemas.microsoft.com/office/drawing/2014/main" id="{206A24E0-5566-3102-E1A3-5C09083444EA}"/>
              </a:ext>
            </a:extLst>
          </p:cNvPr>
          <p:cNvCxnSpPr>
            <a:cxnSpLocks/>
          </p:cNvCxnSpPr>
          <p:nvPr/>
        </p:nvCxnSpPr>
        <p:spPr>
          <a:xfrm>
            <a:off x="416496" y="603933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C084B518-33E5-F239-5D5B-20A90A986B68}"/>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4A89DC"/>
                </a:solidFill>
                <a:latin typeface="Spoof Trial Thin" pitchFamily="2" charset="77"/>
                <a:ea typeface="Spoof Trial Thin" pitchFamily="2" charset="77"/>
              </a:rPr>
              <a:t>MEDIA ENGAGEMENT CONTEXT</a:t>
            </a:r>
          </a:p>
        </p:txBody>
      </p:sp>
      <p:cxnSp>
        <p:nvCxnSpPr>
          <p:cNvPr id="12" name="Straight Connector 11">
            <a:extLst>
              <a:ext uri="{FF2B5EF4-FFF2-40B4-BE49-F238E27FC236}">
                <a16:creationId xmlns:a16="http://schemas.microsoft.com/office/drawing/2014/main" id="{AB7B61C8-D60F-D4AA-315E-DC61329ADB65}"/>
              </a:ext>
            </a:extLst>
          </p:cNvPr>
          <p:cNvCxnSpPr>
            <a:cxnSpLocks/>
          </p:cNvCxnSpPr>
          <p:nvPr/>
        </p:nvCxnSpPr>
        <p:spPr>
          <a:xfrm>
            <a:off x="416496" y="83671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2" name="Snip Same-side Corner of Rectangle 1">
            <a:extLst>
              <a:ext uri="{FF2B5EF4-FFF2-40B4-BE49-F238E27FC236}">
                <a16:creationId xmlns:a16="http://schemas.microsoft.com/office/drawing/2014/main" id="{411B86DB-5760-0E33-0FC7-908CE3B7BA15}"/>
              </a:ext>
            </a:extLst>
          </p:cNvPr>
          <p:cNvSpPr/>
          <p:nvPr/>
        </p:nvSpPr>
        <p:spPr>
          <a:xfrm rot="5400000">
            <a:off x="8479608" y="6243369"/>
            <a:ext cx="291600"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Snip Same-side Corner of Rectangle 3">
            <a:extLst>
              <a:ext uri="{FF2B5EF4-FFF2-40B4-BE49-F238E27FC236}">
                <a16:creationId xmlns:a16="http://schemas.microsoft.com/office/drawing/2014/main" id="{89D322DB-F815-8BCC-7E54-F34DA7773682}"/>
              </a:ext>
            </a:extLst>
          </p:cNvPr>
          <p:cNvSpPr/>
          <p:nvPr/>
        </p:nvSpPr>
        <p:spPr>
          <a:xfrm rot="5400000">
            <a:off x="9201472" y="6237312"/>
            <a:ext cx="288032"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Diagonal Corner of Rectangle 5">
            <a:extLst>
              <a:ext uri="{FF2B5EF4-FFF2-40B4-BE49-F238E27FC236}">
                <a16:creationId xmlns:a16="http://schemas.microsoft.com/office/drawing/2014/main" id="{D47FF371-715D-A50C-FCFC-E1FBA71DE194}"/>
              </a:ext>
            </a:extLst>
          </p:cNvPr>
          <p:cNvSpPr/>
          <p:nvPr/>
        </p:nvSpPr>
        <p:spPr>
          <a:xfrm rot="5400000">
            <a:off x="8841432" y="6241585"/>
            <a:ext cx="291600" cy="291600"/>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4" name="Right Triangle 13">
            <a:extLst>
              <a:ext uri="{FF2B5EF4-FFF2-40B4-BE49-F238E27FC236}">
                <a16:creationId xmlns:a16="http://schemas.microsoft.com/office/drawing/2014/main" id="{4D5D80CA-1DB0-945E-B287-9FA826CF4182}"/>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Triangle 14">
            <a:extLst>
              <a:ext uri="{FF2B5EF4-FFF2-40B4-BE49-F238E27FC236}">
                <a16:creationId xmlns:a16="http://schemas.microsoft.com/office/drawing/2014/main" id="{86028E7C-EACB-6B30-990B-9C690BBD32F4}"/>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nip Diagonal Corner of Rectangle 4">
            <a:extLst>
              <a:ext uri="{FF2B5EF4-FFF2-40B4-BE49-F238E27FC236}">
                <a16:creationId xmlns:a16="http://schemas.microsoft.com/office/drawing/2014/main" id="{DF548643-2F1D-BEB3-DD22-185B1970FAA8}"/>
              </a:ext>
            </a:extLst>
          </p:cNvPr>
          <p:cNvSpPr/>
          <p:nvPr/>
        </p:nvSpPr>
        <p:spPr>
          <a:xfrm>
            <a:off x="8795505" y="388775"/>
            <a:ext cx="286297" cy="286297"/>
          </a:xfrm>
          <a:prstGeom prst="snip2DiagRect">
            <a:avLst>
              <a:gd name="adj1" fmla="val 17485"/>
              <a:gd name="adj2" fmla="val 0"/>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Spoof Trial Light" pitchFamily="2" charset="77"/>
                <a:ea typeface="Spoof Trial Light" pitchFamily="2" charset="77"/>
              </a:rPr>
              <a:t>8</a:t>
            </a:r>
          </a:p>
        </p:txBody>
      </p:sp>
      <p:pic>
        <p:nvPicPr>
          <p:cNvPr id="7" name="Graphic 6">
            <a:extLst>
              <a:ext uri="{FF2B5EF4-FFF2-40B4-BE49-F238E27FC236}">
                <a16:creationId xmlns:a16="http://schemas.microsoft.com/office/drawing/2014/main" id="{9E6289C2-4AA5-7A1F-2FEF-92F4AFF4962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78702" y="376033"/>
            <a:ext cx="308520" cy="308520"/>
          </a:xfrm>
          <a:prstGeom prst="rect">
            <a:avLst/>
          </a:prstGeom>
        </p:spPr>
      </p:pic>
    </p:spTree>
    <p:extLst>
      <p:ext uri="{BB962C8B-B14F-4D97-AF65-F5344CB8AC3E}">
        <p14:creationId xmlns:p14="http://schemas.microsoft.com/office/powerpoint/2010/main" val="31300079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4A89DC"/>
        </a:solidFill>
        <a:effectLst/>
      </p:bgPr>
    </p:bg>
    <p:spTree>
      <p:nvGrpSpPr>
        <p:cNvPr id="1" name="">
          <a:extLst>
            <a:ext uri="{FF2B5EF4-FFF2-40B4-BE49-F238E27FC236}">
              <a16:creationId xmlns:a16="http://schemas.microsoft.com/office/drawing/2014/main" id="{C0D55413-2169-62D5-CA63-E9E13C90833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6BFE54C-351F-AEB1-DCC8-E78379CDA685}"/>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bg1"/>
                </a:solidFill>
                <a:latin typeface="Spoof Trial Thin" pitchFamily="2" charset="77"/>
                <a:ea typeface="Spoof Trial Thin" pitchFamily="2" charset="77"/>
              </a:rPr>
              <a:t>NARRATIVE</a:t>
            </a:r>
          </a:p>
          <a:p>
            <a:pPr algn="ctr"/>
            <a:r>
              <a:rPr lang="en-US" sz="6000" dirty="0">
                <a:solidFill>
                  <a:schemeClr val="bg1"/>
                </a:solidFill>
                <a:latin typeface="Spoof Trial Thin" pitchFamily="2" charset="77"/>
                <a:ea typeface="Spoof Trial Thin" pitchFamily="2" charset="77"/>
              </a:rPr>
              <a:t>USE CASE</a:t>
            </a:r>
          </a:p>
        </p:txBody>
      </p:sp>
      <p:sp>
        <p:nvSpPr>
          <p:cNvPr id="2" name="Snip Diagonal Corner of Rectangle 1">
            <a:extLst>
              <a:ext uri="{FF2B5EF4-FFF2-40B4-BE49-F238E27FC236}">
                <a16:creationId xmlns:a16="http://schemas.microsoft.com/office/drawing/2014/main" id="{FBC9ADAB-1DAD-C4F6-FA27-A77F29113E8B}"/>
              </a:ext>
            </a:extLst>
          </p:cNvPr>
          <p:cNvSpPr/>
          <p:nvPr/>
        </p:nvSpPr>
        <p:spPr>
          <a:xfrm>
            <a:off x="416496" y="6237312"/>
            <a:ext cx="2088232" cy="288032"/>
          </a:xfrm>
          <a:prstGeom prst="snip2DiagRect">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solidFill>
                <a:latin typeface="Spoof Trial Light" pitchFamily="2" charset="77"/>
                <a:ea typeface="Spoof Trial Light" pitchFamily="2" charset="77"/>
              </a:rPr>
              <a:t>DECENTRALISED MEDIA LICENSING</a:t>
            </a:r>
          </a:p>
        </p:txBody>
      </p:sp>
      <p:sp>
        <p:nvSpPr>
          <p:cNvPr id="7" name="Snip Diagonal Corner of Rectangle 6">
            <a:extLst>
              <a:ext uri="{FF2B5EF4-FFF2-40B4-BE49-F238E27FC236}">
                <a16:creationId xmlns:a16="http://schemas.microsoft.com/office/drawing/2014/main" id="{01A46F78-81F6-9B9D-D6A7-1E7FF5E17435}"/>
              </a:ext>
            </a:extLst>
          </p:cNvPr>
          <p:cNvSpPr/>
          <p:nvPr/>
        </p:nvSpPr>
        <p:spPr>
          <a:xfrm>
            <a:off x="2648744" y="6245153"/>
            <a:ext cx="897159" cy="288032"/>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ACTIVITY 9</a:t>
            </a:r>
          </a:p>
        </p:txBody>
      </p:sp>
      <p:cxnSp>
        <p:nvCxnSpPr>
          <p:cNvPr id="8" name="Straight Connector 7">
            <a:extLst>
              <a:ext uri="{FF2B5EF4-FFF2-40B4-BE49-F238E27FC236}">
                <a16:creationId xmlns:a16="http://schemas.microsoft.com/office/drawing/2014/main" id="{930AE2EB-089C-4A1D-358E-686896224608}"/>
              </a:ext>
            </a:extLst>
          </p:cNvPr>
          <p:cNvCxnSpPr>
            <a:cxnSpLocks/>
          </p:cNvCxnSpPr>
          <p:nvPr/>
        </p:nvCxnSpPr>
        <p:spPr>
          <a:xfrm>
            <a:off x="416496" y="6039332"/>
            <a:ext cx="9069326"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sp>
        <p:nvSpPr>
          <p:cNvPr id="9" name="Snip Diagonal Corner of Rectangle 8">
            <a:extLst>
              <a:ext uri="{FF2B5EF4-FFF2-40B4-BE49-F238E27FC236}">
                <a16:creationId xmlns:a16="http://schemas.microsoft.com/office/drawing/2014/main" id="{34420F5E-EDEF-9941-EE91-00254E30F925}"/>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0" name="Snip Same-side Corner of Rectangle 9">
            <a:extLst>
              <a:ext uri="{FF2B5EF4-FFF2-40B4-BE49-F238E27FC236}">
                <a16:creationId xmlns:a16="http://schemas.microsoft.com/office/drawing/2014/main" id="{F259375E-FF03-68AA-3155-2577A7708F83}"/>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Snip Same-side Corner of Rectangle 10">
            <a:extLst>
              <a:ext uri="{FF2B5EF4-FFF2-40B4-BE49-F238E27FC236}">
                <a16:creationId xmlns:a16="http://schemas.microsoft.com/office/drawing/2014/main" id="{BF9FCB73-1D66-68F5-F53C-960FBD826D4F}"/>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2" name="Snip Same-side Corner of Rectangle 11">
            <a:extLst>
              <a:ext uri="{FF2B5EF4-FFF2-40B4-BE49-F238E27FC236}">
                <a16:creationId xmlns:a16="http://schemas.microsoft.com/office/drawing/2014/main" id="{3F06DC29-116A-75EE-F275-6F7C2866AAA0}"/>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Snip Same-side Corner of Rectangle 12">
            <a:extLst>
              <a:ext uri="{FF2B5EF4-FFF2-40B4-BE49-F238E27FC236}">
                <a16:creationId xmlns:a16="http://schemas.microsoft.com/office/drawing/2014/main" id="{1D53E9BE-1206-504B-521D-90C2165E184B}"/>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4" name="Snip Diagonal Corner of Rectangle 13">
            <a:extLst>
              <a:ext uri="{FF2B5EF4-FFF2-40B4-BE49-F238E27FC236}">
                <a16:creationId xmlns:a16="http://schemas.microsoft.com/office/drawing/2014/main" id="{08506942-9828-D9A0-F913-E4C80280A6AF}"/>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5" name="Right Triangle 14">
            <a:extLst>
              <a:ext uri="{FF2B5EF4-FFF2-40B4-BE49-F238E27FC236}">
                <a16:creationId xmlns:a16="http://schemas.microsoft.com/office/drawing/2014/main" id="{D5F165E6-317B-AC5B-BFEA-41CB5D87A134}"/>
              </a:ext>
            </a:extLst>
          </p:cNvPr>
          <p:cNvSpPr/>
          <p:nvPr/>
        </p:nvSpPr>
        <p:spPr>
          <a:xfrm>
            <a:off x="8820653" y="6379828"/>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15">
            <a:extLst>
              <a:ext uri="{FF2B5EF4-FFF2-40B4-BE49-F238E27FC236}">
                <a16:creationId xmlns:a16="http://schemas.microsoft.com/office/drawing/2014/main" id="{29A69D73-D362-6F01-F47D-6D2CD0F405D5}"/>
              </a:ext>
            </a:extLst>
          </p:cNvPr>
          <p:cNvSpPr/>
          <p:nvPr/>
        </p:nvSpPr>
        <p:spPr>
          <a:xfrm rot="10800000">
            <a:off x="9081802" y="6320360"/>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31026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167C144C-5300-AE54-61DE-829B75C043E9}"/>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5291801C-4BE6-E337-0E2D-4AC09D557F90}"/>
              </a:ext>
            </a:extLst>
          </p:cNvPr>
          <p:cNvSpPr txBox="1"/>
          <p:nvPr/>
        </p:nvSpPr>
        <p:spPr>
          <a:xfrm>
            <a:off x="632520" y="1268809"/>
            <a:ext cx="8640961" cy="4247317"/>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Synthesise your work by creating a narrative use case that demonstrates how decentralised licensing addresses your chosen challenge. </a:t>
            </a:r>
          </a:p>
          <a:p>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b="1" dirty="0">
                <a:solidFill>
                  <a:schemeClr val="bg1">
                    <a:lumMod val="95000"/>
                  </a:schemeClr>
                </a:solidFill>
                <a:latin typeface="Spoof Trial Thin" pitchFamily="2" charset="77"/>
                <a:ea typeface="Spoof Trial Thin" pitchFamily="2" charset="77"/>
              </a:rPr>
              <a:t>Form Groups: </a:t>
            </a:r>
            <a:r>
              <a:rPr lang="en-GB" sz="1500" dirty="0">
                <a:solidFill>
                  <a:schemeClr val="bg1">
                    <a:lumMod val="95000"/>
                  </a:schemeClr>
                </a:solidFill>
                <a:latin typeface="Spoof Trial Thin" pitchFamily="2" charset="77"/>
                <a:ea typeface="Spoof Trial Thin" pitchFamily="2" charset="77"/>
              </a:rPr>
              <a:t>On your table in groups of 4 - 6, arrange your individual Activity Sheets to tell your complete story.</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b="1" dirty="0">
                <a:solidFill>
                  <a:schemeClr val="bg1">
                    <a:lumMod val="95000"/>
                  </a:schemeClr>
                </a:solidFill>
                <a:latin typeface="Spoof Trial Thin" pitchFamily="2" charset="77"/>
                <a:ea typeface="Spoof Trial Thin" pitchFamily="2" charset="77"/>
              </a:rPr>
              <a:t>Walkthrough Your Use Case: </a:t>
            </a:r>
            <a:r>
              <a:rPr lang="en-GB" sz="1500" dirty="0">
                <a:solidFill>
                  <a:schemeClr val="bg1">
                    <a:lumMod val="95000"/>
                  </a:schemeClr>
                </a:solidFill>
                <a:latin typeface="Spoof Trial Thin" pitchFamily="2" charset="77"/>
                <a:ea typeface="Spoof Trial Thin" pitchFamily="2" charset="77"/>
              </a:rPr>
              <a:t>Each person in the group uses their Activity Sheets to walkthrough and reflect on their use case with the others in the group:</a:t>
            </a:r>
          </a:p>
          <a:p>
            <a:pPr marL="800100" lvl="1" indent="-34290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Try to tell a story of media creation, reuse and engagement</a:t>
            </a:r>
          </a:p>
          <a:p>
            <a:pPr marL="800100" lvl="1" indent="-34290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Reflect on how decentralised licensing may (or may not) address your challenge</a:t>
            </a:r>
          </a:p>
          <a:p>
            <a:pPr marL="800100" lvl="1" indent="-34290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Identify opportunities for unexpected value creation</a:t>
            </a:r>
          </a:p>
          <a:p>
            <a:pPr marL="800100" lvl="1" indent="-34290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As a group, help critique and improve each use case</a:t>
            </a:r>
          </a:p>
          <a:p>
            <a:pPr marL="800100" lvl="1" indent="-34290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r>
              <a:rPr lang="en-GB" sz="1500" b="1" dirty="0">
                <a:solidFill>
                  <a:schemeClr val="bg1">
                    <a:lumMod val="95000"/>
                  </a:schemeClr>
                </a:solidFill>
                <a:latin typeface="Spoof Trial Thin" pitchFamily="2" charset="77"/>
                <a:ea typeface="Spoof Trial Thin" pitchFamily="2" charset="77"/>
              </a:rPr>
              <a:t>Critical Reflection:</a:t>
            </a:r>
          </a:p>
          <a:p>
            <a:pPr marL="742950" lvl="1"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Consider technical, social, and legal implications</a:t>
            </a:r>
          </a:p>
          <a:p>
            <a:pPr marL="742950" lvl="1"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Reflect on how decentralised licensing extends, contradicts or relies upon existing means of rights management</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p:txBody>
      </p:sp>
      <p:sp>
        <p:nvSpPr>
          <p:cNvPr id="3" name="Snip Diagonal Corner of Rectangle 2">
            <a:extLst>
              <a:ext uri="{FF2B5EF4-FFF2-40B4-BE49-F238E27FC236}">
                <a16:creationId xmlns:a16="http://schemas.microsoft.com/office/drawing/2014/main" id="{F408587C-003C-AC18-278B-99EE219DF501}"/>
              </a:ext>
            </a:extLst>
          </p:cNvPr>
          <p:cNvSpPr/>
          <p:nvPr/>
        </p:nvSpPr>
        <p:spPr>
          <a:xfrm>
            <a:off x="416496" y="6237312"/>
            <a:ext cx="2088232" cy="288032"/>
          </a:xfrm>
          <a:prstGeom prst="snip2DiagRect">
            <a:avLst/>
          </a:prstGeom>
          <a:no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DECENTRALISED MEDIA LICENSING</a:t>
            </a:r>
          </a:p>
        </p:txBody>
      </p:sp>
      <p:sp>
        <p:nvSpPr>
          <p:cNvPr id="9" name="Snip Diagonal Corner of Rectangle 8">
            <a:extLst>
              <a:ext uri="{FF2B5EF4-FFF2-40B4-BE49-F238E27FC236}">
                <a16:creationId xmlns:a16="http://schemas.microsoft.com/office/drawing/2014/main" id="{0B91C8B5-2505-CE6D-B63D-DDBA2BDAEEF0}"/>
              </a:ext>
            </a:extLst>
          </p:cNvPr>
          <p:cNvSpPr/>
          <p:nvPr/>
        </p:nvSpPr>
        <p:spPr>
          <a:xfrm>
            <a:off x="2648744" y="6245153"/>
            <a:ext cx="897159" cy="288032"/>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solidFill>
                <a:latin typeface="Spoof Trial Light" pitchFamily="2" charset="77"/>
                <a:ea typeface="Spoof Trial Light" pitchFamily="2" charset="77"/>
              </a:rPr>
              <a:t>ACTIVITY 9</a:t>
            </a:r>
          </a:p>
        </p:txBody>
      </p:sp>
      <p:cxnSp>
        <p:nvCxnSpPr>
          <p:cNvPr id="10" name="Straight Connector 9">
            <a:extLst>
              <a:ext uri="{FF2B5EF4-FFF2-40B4-BE49-F238E27FC236}">
                <a16:creationId xmlns:a16="http://schemas.microsoft.com/office/drawing/2014/main" id="{0BE37BF0-21CC-C291-8DC7-6B6AFEBBD8E0}"/>
              </a:ext>
            </a:extLst>
          </p:cNvPr>
          <p:cNvCxnSpPr>
            <a:cxnSpLocks/>
          </p:cNvCxnSpPr>
          <p:nvPr/>
        </p:nvCxnSpPr>
        <p:spPr>
          <a:xfrm>
            <a:off x="416496" y="603933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25C27F28-CC79-CB74-C715-2B2E757D9BA4}"/>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4A89DC"/>
                </a:solidFill>
                <a:latin typeface="Spoof Trial Thin" pitchFamily="2" charset="77"/>
                <a:ea typeface="Spoof Trial Thin" pitchFamily="2" charset="77"/>
              </a:rPr>
              <a:t>NARRATIVE USE CASE</a:t>
            </a:r>
          </a:p>
        </p:txBody>
      </p:sp>
      <p:cxnSp>
        <p:nvCxnSpPr>
          <p:cNvPr id="12" name="Straight Connector 11">
            <a:extLst>
              <a:ext uri="{FF2B5EF4-FFF2-40B4-BE49-F238E27FC236}">
                <a16:creationId xmlns:a16="http://schemas.microsoft.com/office/drawing/2014/main" id="{2E75635E-FFF2-5972-9496-6B9CD14E564C}"/>
              </a:ext>
            </a:extLst>
          </p:cNvPr>
          <p:cNvCxnSpPr>
            <a:cxnSpLocks/>
          </p:cNvCxnSpPr>
          <p:nvPr/>
        </p:nvCxnSpPr>
        <p:spPr>
          <a:xfrm>
            <a:off x="416496" y="83671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2" name="Snip Same-side Corner of Rectangle 1">
            <a:extLst>
              <a:ext uri="{FF2B5EF4-FFF2-40B4-BE49-F238E27FC236}">
                <a16:creationId xmlns:a16="http://schemas.microsoft.com/office/drawing/2014/main" id="{A5F27049-2B5C-C274-BDD6-ACF503112247}"/>
              </a:ext>
            </a:extLst>
          </p:cNvPr>
          <p:cNvSpPr/>
          <p:nvPr/>
        </p:nvSpPr>
        <p:spPr>
          <a:xfrm rot="5400000">
            <a:off x="8479608" y="6243369"/>
            <a:ext cx="291600"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Snip Same-side Corner of Rectangle 3">
            <a:extLst>
              <a:ext uri="{FF2B5EF4-FFF2-40B4-BE49-F238E27FC236}">
                <a16:creationId xmlns:a16="http://schemas.microsoft.com/office/drawing/2014/main" id="{D6D9BBDE-23B9-3212-678D-5385FB837968}"/>
              </a:ext>
            </a:extLst>
          </p:cNvPr>
          <p:cNvSpPr/>
          <p:nvPr/>
        </p:nvSpPr>
        <p:spPr>
          <a:xfrm rot="5400000">
            <a:off x="9201472" y="6237312"/>
            <a:ext cx="288032"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Diagonal Corner of Rectangle 5">
            <a:extLst>
              <a:ext uri="{FF2B5EF4-FFF2-40B4-BE49-F238E27FC236}">
                <a16:creationId xmlns:a16="http://schemas.microsoft.com/office/drawing/2014/main" id="{F80B0E55-01EE-E1CD-9BE7-33CEDE534CD6}"/>
              </a:ext>
            </a:extLst>
          </p:cNvPr>
          <p:cNvSpPr/>
          <p:nvPr/>
        </p:nvSpPr>
        <p:spPr>
          <a:xfrm rot="5400000">
            <a:off x="8841432" y="6241585"/>
            <a:ext cx="291600" cy="291600"/>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4" name="Right Triangle 13">
            <a:extLst>
              <a:ext uri="{FF2B5EF4-FFF2-40B4-BE49-F238E27FC236}">
                <a16:creationId xmlns:a16="http://schemas.microsoft.com/office/drawing/2014/main" id="{F5DD2E72-C4AA-E0FF-C1D2-87B963C48F80}"/>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Triangle 14">
            <a:extLst>
              <a:ext uri="{FF2B5EF4-FFF2-40B4-BE49-F238E27FC236}">
                <a16:creationId xmlns:a16="http://schemas.microsoft.com/office/drawing/2014/main" id="{78ED7018-E7C3-8652-17DE-7C9290CAEB3D}"/>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nip Diagonal Corner of Rectangle 4">
            <a:extLst>
              <a:ext uri="{FF2B5EF4-FFF2-40B4-BE49-F238E27FC236}">
                <a16:creationId xmlns:a16="http://schemas.microsoft.com/office/drawing/2014/main" id="{6B38F61C-DE48-604E-2347-F6289924A661}"/>
              </a:ext>
            </a:extLst>
          </p:cNvPr>
          <p:cNvSpPr/>
          <p:nvPr/>
        </p:nvSpPr>
        <p:spPr>
          <a:xfrm>
            <a:off x="8795505" y="388775"/>
            <a:ext cx="286297" cy="286297"/>
          </a:xfrm>
          <a:prstGeom prst="snip2DiagRect">
            <a:avLst>
              <a:gd name="adj1" fmla="val 17485"/>
              <a:gd name="adj2" fmla="val 0"/>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Spoof Trial Light" pitchFamily="2" charset="77"/>
                <a:ea typeface="Spoof Trial Light" pitchFamily="2" charset="77"/>
              </a:rPr>
              <a:t>9</a:t>
            </a:r>
          </a:p>
        </p:txBody>
      </p:sp>
      <p:pic>
        <p:nvPicPr>
          <p:cNvPr id="7" name="Graphic 6">
            <a:extLst>
              <a:ext uri="{FF2B5EF4-FFF2-40B4-BE49-F238E27FC236}">
                <a16:creationId xmlns:a16="http://schemas.microsoft.com/office/drawing/2014/main" id="{ED4B0051-20B5-2AF7-AC4D-FDE2AEF6F93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78702" y="376033"/>
            <a:ext cx="308520" cy="308520"/>
          </a:xfrm>
          <a:prstGeom prst="rect">
            <a:avLst/>
          </a:prstGeom>
        </p:spPr>
      </p:pic>
    </p:spTree>
    <p:extLst>
      <p:ext uri="{BB962C8B-B14F-4D97-AF65-F5344CB8AC3E}">
        <p14:creationId xmlns:p14="http://schemas.microsoft.com/office/powerpoint/2010/main" val="10511944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87E6C757-8FBD-1E2D-AF9C-7B704B9100AC}"/>
            </a:ext>
          </a:extLst>
        </p:cNvPr>
        <p:cNvGrpSpPr/>
        <p:nvPr/>
      </p:nvGrpSpPr>
      <p:grpSpPr>
        <a:xfrm>
          <a:off x="0" y="0"/>
          <a:ext cx="0" cy="0"/>
          <a:chOff x="0" y="0"/>
          <a:chExt cx="0" cy="0"/>
        </a:xfrm>
      </p:grpSpPr>
      <p:sp>
        <p:nvSpPr>
          <p:cNvPr id="32" name="L-shape 31">
            <a:extLst>
              <a:ext uri="{FF2B5EF4-FFF2-40B4-BE49-F238E27FC236}">
                <a16:creationId xmlns:a16="http://schemas.microsoft.com/office/drawing/2014/main" id="{C2681CA2-5B81-8726-17E7-E1165A8FC7D9}"/>
              </a:ext>
            </a:extLst>
          </p:cNvPr>
          <p:cNvSpPr/>
          <p:nvPr/>
        </p:nvSpPr>
        <p:spPr>
          <a:xfrm rot="8100000">
            <a:off x="1533837" y="876743"/>
            <a:ext cx="712843" cy="712841"/>
          </a:xfrm>
          <a:prstGeom prst="corner">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3BAFDA"/>
              </a:solidFill>
            </a:endParaRPr>
          </a:p>
        </p:txBody>
      </p:sp>
      <p:sp>
        <p:nvSpPr>
          <p:cNvPr id="39" name="L-shape 38">
            <a:extLst>
              <a:ext uri="{FF2B5EF4-FFF2-40B4-BE49-F238E27FC236}">
                <a16:creationId xmlns:a16="http://schemas.microsoft.com/office/drawing/2014/main" id="{4379F8BD-4D67-C904-836A-8D8DE0636517}"/>
              </a:ext>
            </a:extLst>
          </p:cNvPr>
          <p:cNvSpPr/>
          <p:nvPr/>
        </p:nvSpPr>
        <p:spPr>
          <a:xfrm rot="9900000">
            <a:off x="2294261" y="5453319"/>
            <a:ext cx="712843" cy="712841"/>
          </a:xfrm>
          <a:prstGeom prst="corner">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L-shape 39">
            <a:extLst>
              <a:ext uri="{FF2B5EF4-FFF2-40B4-BE49-F238E27FC236}">
                <a16:creationId xmlns:a16="http://schemas.microsoft.com/office/drawing/2014/main" id="{BA01DBC1-60C7-C059-9DA1-4AD3322C97BE}"/>
              </a:ext>
            </a:extLst>
          </p:cNvPr>
          <p:cNvSpPr/>
          <p:nvPr/>
        </p:nvSpPr>
        <p:spPr>
          <a:xfrm rot="18000000">
            <a:off x="6944045" y="5187085"/>
            <a:ext cx="712843" cy="712841"/>
          </a:xfrm>
          <a:prstGeom prst="corner">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L-shape 37">
            <a:extLst>
              <a:ext uri="{FF2B5EF4-FFF2-40B4-BE49-F238E27FC236}">
                <a16:creationId xmlns:a16="http://schemas.microsoft.com/office/drawing/2014/main" id="{38E00A85-C14C-FE03-B028-22F9CF237FC5}"/>
              </a:ext>
            </a:extLst>
          </p:cNvPr>
          <p:cNvSpPr/>
          <p:nvPr/>
        </p:nvSpPr>
        <p:spPr>
          <a:xfrm rot="1800000">
            <a:off x="7603739" y="628808"/>
            <a:ext cx="712843" cy="712841"/>
          </a:xfrm>
          <a:prstGeom prst="corner">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nip Diagonal Corner of Rectangle 9">
            <a:extLst>
              <a:ext uri="{FF2B5EF4-FFF2-40B4-BE49-F238E27FC236}">
                <a16:creationId xmlns:a16="http://schemas.microsoft.com/office/drawing/2014/main" id="{23B08EF9-6756-213C-073A-7F68A325CD5C}"/>
              </a:ext>
            </a:extLst>
          </p:cNvPr>
          <p:cNvSpPr/>
          <p:nvPr/>
        </p:nvSpPr>
        <p:spPr>
          <a:xfrm rot="5400000">
            <a:off x="3870271" y="2132856"/>
            <a:ext cx="2160241" cy="2160241"/>
          </a:xfrm>
          <a:prstGeom prst="snip2DiagRect">
            <a:avLst>
              <a:gd name="adj1" fmla="val 0"/>
              <a:gd name="adj2" fmla="val 16667"/>
            </a:avLst>
          </a:prstGeom>
          <a:no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lumMod val="95000"/>
                  <a:lumOff val="5000"/>
                </a:schemeClr>
              </a:solidFill>
              <a:latin typeface="Spoof Trial Thin" pitchFamily="2" charset="77"/>
              <a:ea typeface="Spoof Trial Thin" pitchFamily="2" charset="77"/>
            </a:endParaRPr>
          </a:p>
        </p:txBody>
      </p:sp>
      <p:sp>
        <p:nvSpPr>
          <p:cNvPr id="11" name="Snip Same-side Corner of Rectangle 10">
            <a:extLst>
              <a:ext uri="{FF2B5EF4-FFF2-40B4-BE49-F238E27FC236}">
                <a16:creationId xmlns:a16="http://schemas.microsoft.com/office/drawing/2014/main" id="{5B228A24-4C9B-00EF-111A-33F987382BC4}"/>
              </a:ext>
            </a:extLst>
          </p:cNvPr>
          <p:cNvSpPr/>
          <p:nvPr/>
        </p:nvSpPr>
        <p:spPr>
          <a:xfrm rot="5400000">
            <a:off x="1352601" y="2132855"/>
            <a:ext cx="2160240" cy="2160242"/>
          </a:xfrm>
          <a:prstGeom prst="snip2SameRect">
            <a:avLst/>
          </a:prstGeom>
          <a:no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Spoof Trial Thin" pitchFamily="2" charset="77"/>
              <a:ea typeface="Spoof Trial Thin" pitchFamily="2" charset="77"/>
            </a:endParaRPr>
          </a:p>
        </p:txBody>
      </p:sp>
      <p:sp>
        <p:nvSpPr>
          <p:cNvPr id="37" name="Snip Same-side Corner of Rectangle 36">
            <a:extLst>
              <a:ext uri="{FF2B5EF4-FFF2-40B4-BE49-F238E27FC236}">
                <a16:creationId xmlns:a16="http://schemas.microsoft.com/office/drawing/2014/main" id="{B151523C-95C4-F9DF-1650-9BBFC016C135}"/>
              </a:ext>
            </a:extLst>
          </p:cNvPr>
          <p:cNvSpPr/>
          <p:nvPr/>
        </p:nvSpPr>
        <p:spPr>
          <a:xfrm rot="5400000">
            <a:off x="6393160" y="2132856"/>
            <a:ext cx="2160240" cy="2160241"/>
          </a:xfrm>
          <a:prstGeom prst="snip2SameRect">
            <a:avLst/>
          </a:prstGeom>
          <a:no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Spoof Trial Thin" pitchFamily="2" charset="77"/>
              <a:ea typeface="Spoof Trial Thin" pitchFamily="2" charset="77"/>
            </a:endParaRPr>
          </a:p>
        </p:txBody>
      </p:sp>
      <p:sp>
        <p:nvSpPr>
          <p:cNvPr id="17" name="TextBox 16">
            <a:extLst>
              <a:ext uri="{FF2B5EF4-FFF2-40B4-BE49-F238E27FC236}">
                <a16:creationId xmlns:a16="http://schemas.microsoft.com/office/drawing/2014/main" id="{DD1D056E-119B-9B54-B8B7-214D5FFC1607}"/>
              </a:ext>
            </a:extLst>
          </p:cNvPr>
          <p:cNvSpPr txBox="1"/>
          <p:nvPr/>
        </p:nvSpPr>
        <p:spPr>
          <a:xfrm>
            <a:off x="1208584" y="4509120"/>
            <a:ext cx="7488832" cy="492443"/>
          </a:xfrm>
          <a:prstGeom prst="rect">
            <a:avLst/>
          </a:prstGeom>
          <a:noFill/>
        </p:spPr>
        <p:txBody>
          <a:bodyPr wrap="square" rtlCol="0">
            <a:spAutoFit/>
          </a:bodyPr>
          <a:lstStyle/>
          <a:p>
            <a:pPr algn="ctr"/>
            <a:r>
              <a:rPr lang="en-US" sz="2600" dirty="0">
                <a:solidFill>
                  <a:schemeClr val="bg1">
                    <a:lumMod val="95000"/>
                  </a:schemeClr>
                </a:solidFill>
                <a:latin typeface="Spoof Trial Light" pitchFamily="2" charset="77"/>
                <a:ea typeface="Spoof Trial Light" pitchFamily="2" charset="77"/>
              </a:rPr>
              <a:t>DECENTRALISED MEDIA LICENSING WORKSHOP</a:t>
            </a:r>
          </a:p>
        </p:txBody>
      </p:sp>
      <p:sp>
        <p:nvSpPr>
          <p:cNvPr id="41" name="L-shape 40">
            <a:extLst>
              <a:ext uri="{FF2B5EF4-FFF2-40B4-BE49-F238E27FC236}">
                <a16:creationId xmlns:a16="http://schemas.microsoft.com/office/drawing/2014/main" id="{54013243-EA54-0C40-CA1C-D5C00EC1276C}"/>
              </a:ext>
            </a:extLst>
          </p:cNvPr>
          <p:cNvSpPr/>
          <p:nvPr/>
        </p:nvSpPr>
        <p:spPr>
          <a:xfrm rot="13500000">
            <a:off x="4514937" y="1619744"/>
            <a:ext cx="712843" cy="712841"/>
          </a:xfrm>
          <a:prstGeom prst="corner">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Triangle 4">
            <a:extLst>
              <a:ext uri="{FF2B5EF4-FFF2-40B4-BE49-F238E27FC236}">
                <a16:creationId xmlns:a16="http://schemas.microsoft.com/office/drawing/2014/main" id="{AEAF656B-CB26-7188-EF97-2F02D46833F5}"/>
              </a:ext>
            </a:extLst>
          </p:cNvPr>
          <p:cNvSpPr/>
          <p:nvPr/>
        </p:nvSpPr>
        <p:spPr>
          <a:xfrm>
            <a:off x="3800872" y="3140326"/>
            <a:ext cx="432691" cy="432692"/>
          </a:xfrm>
          <a:prstGeom prst="rtTriangle">
            <a:avLst/>
          </a:prstGeom>
          <a:solidFill>
            <a:schemeClr val="tx1">
              <a:lumMod val="95000"/>
              <a:lumOff val="5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a:extLst>
              <a:ext uri="{FF2B5EF4-FFF2-40B4-BE49-F238E27FC236}">
                <a16:creationId xmlns:a16="http://schemas.microsoft.com/office/drawing/2014/main" id="{56110D14-D7B2-82F8-8D44-466727C85791}"/>
              </a:ext>
            </a:extLst>
          </p:cNvPr>
          <p:cNvSpPr/>
          <p:nvPr/>
        </p:nvSpPr>
        <p:spPr>
          <a:xfrm rot="10800000">
            <a:off x="5670471" y="2852934"/>
            <a:ext cx="430885" cy="430886"/>
          </a:xfrm>
          <a:prstGeom prst="rtTriangle">
            <a:avLst/>
          </a:prstGeom>
          <a:solidFill>
            <a:schemeClr val="tx1">
              <a:lumMod val="95000"/>
              <a:lumOff val="5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54D32EB1-6623-C328-5A4B-17E4BF278F5E}"/>
              </a:ext>
            </a:extLst>
          </p:cNvPr>
          <p:cNvCxnSpPr/>
          <p:nvPr/>
        </p:nvCxnSpPr>
        <p:spPr>
          <a:xfrm>
            <a:off x="3800872" y="2708920"/>
            <a:ext cx="0" cy="1440160"/>
          </a:xfrm>
          <a:prstGeom prst="line">
            <a:avLst/>
          </a:prstGeom>
          <a:ln w="98425">
            <a:solidFill>
              <a:schemeClr val="tx1">
                <a:lumMod val="95000"/>
                <a:lumOff val="5000"/>
              </a:schemeClr>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CC7A9F87-BBC7-34EB-F971-4FCA7CE37638}"/>
              </a:ext>
            </a:extLst>
          </p:cNvPr>
          <p:cNvCxnSpPr>
            <a:cxnSpLocks/>
          </p:cNvCxnSpPr>
          <p:nvPr/>
        </p:nvCxnSpPr>
        <p:spPr>
          <a:xfrm>
            <a:off x="6101356" y="2708920"/>
            <a:ext cx="0" cy="1440160"/>
          </a:xfrm>
          <a:prstGeom prst="line">
            <a:avLst/>
          </a:prstGeom>
          <a:ln w="111125">
            <a:solidFill>
              <a:schemeClr val="tx1">
                <a:lumMod val="95000"/>
                <a:lumOff val="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52525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9DB57644-3B20-F9D2-6153-BE2073C70EA8}"/>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8736E5EF-92B0-1C97-32B7-AE6899DF1E9D}"/>
              </a:ext>
            </a:extLst>
          </p:cNvPr>
          <p:cNvSpPr txBox="1"/>
          <p:nvPr/>
        </p:nvSpPr>
        <p:spPr>
          <a:xfrm>
            <a:off x="632520" y="1268809"/>
            <a:ext cx="8640961" cy="4247317"/>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Introductions and Workshop Overview</a:t>
            </a:r>
            <a:br>
              <a:rPr lang="en-GB" sz="1500" dirty="0">
                <a:solidFill>
                  <a:schemeClr val="bg1">
                    <a:lumMod val="95000"/>
                  </a:schemeClr>
                </a:solidFill>
                <a:latin typeface="Spoof Trial Thin" pitchFamily="2" charset="77"/>
                <a:ea typeface="Spoof Trial Thin" pitchFamily="2" charset="77"/>
              </a:rPr>
            </a:br>
            <a:endParaRPr lang="en-GB" sz="1500" dirty="0">
              <a:solidFill>
                <a:schemeClr val="bg1">
                  <a:lumMod val="95000"/>
                </a:schemeClr>
              </a:solidFill>
              <a:latin typeface="Spoof Trial Thin" pitchFamily="2" charset="77"/>
              <a:ea typeface="Spoof Trial Thin" pitchFamily="2" charset="77"/>
            </a:endParaRPr>
          </a:p>
          <a:p>
            <a:r>
              <a:rPr lang="en-GB" sz="1500" dirty="0">
                <a:solidFill>
                  <a:srgbClr val="4A89DC"/>
                </a:solidFill>
                <a:latin typeface="Spoof Trial Thin" pitchFamily="2" charset="77"/>
                <a:ea typeface="Spoof Trial Thin" pitchFamily="2" charset="77"/>
              </a:rPr>
              <a:t>Part One: Unpacking Your Media Asset</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Light" pitchFamily="2" charset="77"/>
                <a:ea typeface="Spoof Trial Light" pitchFamily="2" charset="77"/>
              </a:rPr>
              <a:t>→ </a:t>
            </a:r>
            <a:r>
              <a:rPr lang="en-GB" sz="1500" dirty="0">
                <a:solidFill>
                  <a:schemeClr val="bg1">
                    <a:lumMod val="95000"/>
                  </a:schemeClr>
                </a:solidFill>
                <a:latin typeface="Spoof Trial Thin" pitchFamily="2" charset="77"/>
                <a:ea typeface="Spoof Trial Thin" pitchFamily="2" charset="77"/>
              </a:rPr>
              <a:t>Choose and describe media and challenge</a:t>
            </a:r>
          </a:p>
          <a:p>
            <a:r>
              <a:rPr lang="en-GB" sz="1500" dirty="0">
                <a:solidFill>
                  <a:schemeClr val="bg1">
                    <a:lumMod val="95000"/>
                  </a:schemeClr>
                </a:solidFill>
                <a:latin typeface="Spoof Trial Light" pitchFamily="2" charset="77"/>
                <a:ea typeface="Spoof Trial Light" pitchFamily="2" charset="77"/>
              </a:rPr>
              <a:t>→ </a:t>
            </a:r>
            <a:r>
              <a:rPr lang="en-GB" sz="1500" dirty="0">
                <a:solidFill>
                  <a:schemeClr val="bg1">
                    <a:lumMod val="95000"/>
                  </a:schemeClr>
                </a:solidFill>
                <a:latin typeface="Spoof Trial Thin" pitchFamily="2" charset="77"/>
                <a:ea typeface="Spoof Trial Thin" pitchFamily="2" charset="77"/>
              </a:rPr>
              <a:t>Describe media context creation</a:t>
            </a:r>
          </a:p>
          <a:p>
            <a:r>
              <a:rPr lang="en-GB" sz="1500" dirty="0">
                <a:solidFill>
                  <a:schemeClr val="bg1">
                    <a:lumMod val="95000"/>
                  </a:schemeClr>
                </a:solidFill>
                <a:latin typeface="Spoof Trial Light" pitchFamily="2" charset="77"/>
                <a:ea typeface="Spoof Trial Light" pitchFamily="2" charset="77"/>
              </a:rPr>
              <a:t>→ </a:t>
            </a:r>
            <a:r>
              <a:rPr lang="en-GB" sz="1500" dirty="0">
                <a:solidFill>
                  <a:schemeClr val="bg1">
                    <a:lumMod val="95000"/>
                  </a:schemeClr>
                </a:solidFill>
                <a:latin typeface="Spoof Trial Thin" pitchFamily="2" charset="77"/>
                <a:ea typeface="Spoof Trial Thin" pitchFamily="2" charset="77"/>
              </a:rPr>
              <a:t>Create and populate manifest file</a:t>
            </a:r>
          </a:p>
          <a:p>
            <a:r>
              <a:rPr lang="en-GB" sz="1500" dirty="0">
                <a:solidFill>
                  <a:schemeClr val="bg1">
                    <a:lumMod val="95000"/>
                  </a:schemeClr>
                </a:solidFill>
                <a:latin typeface="Spoof Trial Light" pitchFamily="2" charset="77"/>
                <a:ea typeface="Spoof Trial Light" pitchFamily="2" charset="77"/>
              </a:rPr>
              <a:t>→ </a:t>
            </a:r>
            <a:r>
              <a:rPr lang="en-GB" sz="1500" dirty="0">
                <a:solidFill>
                  <a:schemeClr val="bg1">
                    <a:lumMod val="95000"/>
                  </a:schemeClr>
                </a:solidFill>
                <a:latin typeface="Spoof Trial Thin" pitchFamily="2" charset="77"/>
                <a:ea typeface="Spoof Trial Thin" pitchFamily="2" charset="77"/>
              </a:rPr>
              <a:t>Create decentralised licence tokens</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rgbClr val="4A89DC"/>
                </a:solidFill>
                <a:latin typeface="Spoof Trial Thin" pitchFamily="2" charset="77"/>
                <a:ea typeface="Spoof Trial Thin" pitchFamily="2" charset="77"/>
              </a:rPr>
              <a:t>Part Two: Reuse Context</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Light" pitchFamily="2" charset="77"/>
                <a:ea typeface="Spoof Trial Light" pitchFamily="2" charset="77"/>
              </a:rPr>
              <a:t>→ </a:t>
            </a:r>
            <a:r>
              <a:rPr lang="en-GB" sz="1500" dirty="0">
                <a:solidFill>
                  <a:schemeClr val="bg1">
                    <a:lumMod val="95000"/>
                  </a:schemeClr>
                </a:solidFill>
                <a:latin typeface="Spoof Trial Thin" pitchFamily="2" charset="77"/>
                <a:ea typeface="Spoof Trial Thin" pitchFamily="2" charset="77"/>
              </a:rPr>
              <a:t>Consider the context of media re-use</a:t>
            </a:r>
          </a:p>
          <a:p>
            <a:r>
              <a:rPr lang="en-GB" sz="1500" dirty="0">
                <a:solidFill>
                  <a:schemeClr val="bg1">
                    <a:lumMod val="95000"/>
                  </a:schemeClr>
                </a:solidFill>
                <a:latin typeface="Spoof Trial Light" pitchFamily="2" charset="77"/>
                <a:ea typeface="Spoof Trial Light" pitchFamily="2" charset="77"/>
              </a:rPr>
              <a:t>→ </a:t>
            </a:r>
            <a:r>
              <a:rPr lang="en-GB" sz="1500" dirty="0">
                <a:solidFill>
                  <a:schemeClr val="bg1">
                    <a:lumMod val="95000"/>
                  </a:schemeClr>
                </a:solidFill>
                <a:latin typeface="Spoof Trial Thin" pitchFamily="2" charset="77"/>
                <a:ea typeface="Spoof Trial Thin" pitchFamily="2" charset="77"/>
              </a:rPr>
              <a:t>Update manifest file</a:t>
            </a:r>
          </a:p>
          <a:p>
            <a:r>
              <a:rPr lang="en-GB" sz="1500" dirty="0">
                <a:solidFill>
                  <a:schemeClr val="bg1">
                    <a:lumMod val="95000"/>
                  </a:schemeClr>
                </a:solidFill>
                <a:latin typeface="Spoof Trial Light" pitchFamily="2" charset="77"/>
                <a:ea typeface="Spoof Trial Light" pitchFamily="2" charset="77"/>
              </a:rPr>
              <a:t>→ </a:t>
            </a:r>
            <a:r>
              <a:rPr lang="en-GB" sz="1500" dirty="0">
                <a:solidFill>
                  <a:schemeClr val="bg1">
                    <a:lumMod val="95000"/>
                  </a:schemeClr>
                </a:solidFill>
                <a:latin typeface="Spoof Trial Thin" pitchFamily="2" charset="77"/>
                <a:ea typeface="Spoof Trial Thin" pitchFamily="2" charset="77"/>
              </a:rPr>
              <a:t>Create new licences for re-use media</a:t>
            </a:r>
          </a:p>
          <a:p>
            <a:r>
              <a:rPr lang="en-GB" sz="1500" dirty="0">
                <a:solidFill>
                  <a:schemeClr val="bg1">
                    <a:lumMod val="95000"/>
                  </a:schemeClr>
                </a:solidFill>
                <a:latin typeface="Spoof Trial Light" pitchFamily="2" charset="77"/>
                <a:ea typeface="Spoof Trial Light" pitchFamily="2" charset="77"/>
              </a:rPr>
              <a:t>→ </a:t>
            </a:r>
            <a:r>
              <a:rPr lang="en-GB" sz="1500" dirty="0">
                <a:solidFill>
                  <a:schemeClr val="bg1">
                    <a:lumMod val="95000"/>
                  </a:schemeClr>
                </a:solidFill>
                <a:latin typeface="Spoof Trial Thin" pitchFamily="2" charset="77"/>
                <a:ea typeface="Spoof Trial Thin" pitchFamily="2" charset="77"/>
              </a:rPr>
              <a:t>Consider the context of media engagement (Optional)</a:t>
            </a:r>
          </a:p>
          <a:p>
            <a:r>
              <a:rPr lang="en-GB" sz="1500" dirty="0">
                <a:solidFill>
                  <a:schemeClr val="bg1">
                    <a:lumMod val="95000"/>
                  </a:schemeClr>
                </a:solidFill>
                <a:latin typeface="Spoof Trial Thin" pitchFamily="2" charset="77"/>
                <a:ea typeface="Spoof Trial Thin" pitchFamily="2" charset="77"/>
              </a:rPr>
              <a:t>→ Narrative Use Case (Discussion)</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Closing Discussion and Next Steps</a:t>
            </a:r>
          </a:p>
        </p:txBody>
      </p:sp>
      <p:sp>
        <p:nvSpPr>
          <p:cNvPr id="2" name="Snip Diagonal Corner of Rectangle 1">
            <a:extLst>
              <a:ext uri="{FF2B5EF4-FFF2-40B4-BE49-F238E27FC236}">
                <a16:creationId xmlns:a16="http://schemas.microsoft.com/office/drawing/2014/main" id="{EC951699-0F89-CE66-D766-F8A03C737530}"/>
              </a:ext>
            </a:extLst>
          </p:cNvPr>
          <p:cNvSpPr/>
          <p:nvPr/>
        </p:nvSpPr>
        <p:spPr>
          <a:xfrm>
            <a:off x="416496" y="6237312"/>
            <a:ext cx="2088232" cy="288032"/>
          </a:xfrm>
          <a:prstGeom prst="snip2DiagRect">
            <a:avLst/>
          </a:prstGeom>
          <a:no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DECENTRALISED MEDIA LICENSING</a:t>
            </a:r>
          </a:p>
        </p:txBody>
      </p:sp>
      <p:cxnSp>
        <p:nvCxnSpPr>
          <p:cNvPr id="10" name="Straight Connector 9">
            <a:extLst>
              <a:ext uri="{FF2B5EF4-FFF2-40B4-BE49-F238E27FC236}">
                <a16:creationId xmlns:a16="http://schemas.microsoft.com/office/drawing/2014/main" id="{398DF1C4-82A7-81D9-7F6B-4A3E3BEED3D7}"/>
              </a:ext>
            </a:extLst>
          </p:cNvPr>
          <p:cNvCxnSpPr>
            <a:cxnSpLocks/>
          </p:cNvCxnSpPr>
          <p:nvPr/>
        </p:nvCxnSpPr>
        <p:spPr>
          <a:xfrm>
            <a:off x="416496" y="603933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7E1529BC-84BD-2138-361D-6ED3233095FC}"/>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4A89DC"/>
                </a:solidFill>
                <a:latin typeface="Spoof Trial Thin" pitchFamily="2" charset="77"/>
                <a:ea typeface="Spoof Trial Thin" pitchFamily="2" charset="77"/>
              </a:rPr>
              <a:t>WORKSHOP STRUCTURE</a:t>
            </a:r>
          </a:p>
        </p:txBody>
      </p:sp>
      <p:cxnSp>
        <p:nvCxnSpPr>
          <p:cNvPr id="12" name="Straight Connector 11">
            <a:extLst>
              <a:ext uri="{FF2B5EF4-FFF2-40B4-BE49-F238E27FC236}">
                <a16:creationId xmlns:a16="http://schemas.microsoft.com/office/drawing/2014/main" id="{DE23394C-DF6C-7AD5-89C8-09BD7A640D6E}"/>
              </a:ext>
            </a:extLst>
          </p:cNvPr>
          <p:cNvCxnSpPr>
            <a:cxnSpLocks/>
          </p:cNvCxnSpPr>
          <p:nvPr/>
        </p:nvCxnSpPr>
        <p:spPr>
          <a:xfrm>
            <a:off x="416496" y="83671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3" name="Snip Same-side Corner of Rectangle 2">
            <a:extLst>
              <a:ext uri="{FF2B5EF4-FFF2-40B4-BE49-F238E27FC236}">
                <a16:creationId xmlns:a16="http://schemas.microsoft.com/office/drawing/2014/main" id="{4883A677-DF7D-600F-D250-C1B66D672BED}"/>
              </a:ext>
            </a:extLst>
          </p:cNvPr>
          <p:cNvSpPr/>
          <p:nvPr/>
        </p:nvSpPr>
        <p:spPr>
          <a:xfrm rot="5400000">
            <a:off x="8479608" y="6243369"/>
            <a:ext cx="291600"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5" name="Snip Same-side Corner of Rectangle 4">
            <a:extLst>
              <a:ext uri="{FF2B5EF4-FFF2-40B4-BE49-F238E27FC236}">
                <a16:creationId xmlns:a16="http://schemas.microsoft.com/office/drawing/2014/main" id="{5654176D-EF58-A1EF-2AF4-8E690FA0CFFF}"/>
              </a:ext>
            </a:extLst>
          </p:cNvPr>
          <p:cNvSpPr/>
          <p:nvPr/>
        </p:nvSpPr>
        <p:spPr>
          <a:xfrm rot="5400000">
            <a:off x="9201472" y="6237312"/>
            <a:ext cx="288032"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Diagonal Corner of Rectangle 5">
            <a:extLst>
              <a:ext uri="{FF2B5EF4-FFF2-40B4-BE49-F238E27FC236}">
                <a16:creationId xmlns:a16="http://schemas.microsoft.com/office/drawing/2014/main" id="{43A194A7-19C2-B329-CA4B-092BAF423C3E}"/>
              </a:ext>
            </a:extLst>
          </p:cNvPr>
          <p:cNvSpPr/>
          <p:nvPr/>
        </p:nvSpPr>
        <p:spPr>
          <a:xfrm rot="5400000">
            <a:off x="8841432" y="6241585"/>
            <a:ext cx="291600" cy="291600"/>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9" name="Right Triangle 8">
            <a:extLst>
              <a:ext uri="{FF2B5EF4-FFF2-40B4-BE49-F238E27FC236}">
                <a16:creationId xmlns:a16="http://schemas.microsoft.com/office/drawing/2014/main" id="{B89A506B-0B25-16CB-CA91-728F14104678}"/>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a:extLst>
              <a:ext uri="{FF2B5EF4-FFF2-40B4-BE49-F238E27FC236}">
                <a16:creationId xmlns:a16="http://schemas.microsoft.com/office/drawing/2014/main" id="{A08B8A5D-788B-8F97-D656-B2AF6C25FDC4}"/>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E934029B-CC81-A766-F7F0-B5273833C18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78702" y="376033"/>
            <a:ext cx="308520" cy="308520"/>
          </a:xfrm>
          <a:prstGeom prst="rect">
            <a:avLst/>
          </a:prstGeom>
        </p:spPr>
      </p:pic>
    </p:spTree>
    <p:extLst>
      <p:ext uri="{BB962C8B-B14F-4D97-AF65-F5344CB8AC3E}">
        <p14:creationId xmlns:p14="http://schemas.microsoft.com/office/powerpoint/2010/main" val="2119874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307A94EF-BF2A-EB97-33D7-095CD7AEE680}"/>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6ABC6A6C-9E95-CB5A-24FF-D740A29501BA}"/>
              </a:ext>
            </a:extLst>
          </p:cNvPr>
          <p:cNvSpPr txBox="1"/>
          <p:nvPr/>
        </p:nvSpPr>
        <p:spPr>
          <a:xfrm>
            <a:off x="632520" y="1268809"/>
            <a:ext cx="8640961" cy="1246495"/>
          </a:xfrm>
          <a:prstGeom prst="rect">
            <a:avLst/>
          </a:prstGeom>
          <a:noFill/>
        </p:spPr>
        <p:txBody>
          <a:bodyPr wrap="square" rtlCol="0">
            <a:spAutoFit/>
          </a:bodyPr>
          <a:lstStyle/>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Gather insight about the digital media licensing and its uses</a:t>
            </a:r>
          </a:p>
          <a:p>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Explore and map metadata for your assets</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Create and apply bespoke conditions and licences for your assets</a:t>
            </a:r>
          </a:p>
        </p:txBody>
      </p:sp>
      <p:sp>
        <p:nvSpPr>
          <p:cNvPr id="2" name="Snip Diagonal Corner of Rectangle 1">
            <a:extLst>
              <a:ext uri="{FF2B5EF4-FFF2-40B4-BE49-F238E27FC236}">
                <a16:creationId xmlns:a16="http://schemas.microsoft.com/office/drawing/2014/main" id="{3FFA46FD-6321-B458-138E-5C1671E619F6}"/>
              </a:ext>
            </a:extLst>
          </p:cNvPr>
          <p:cNvSpPr/>
          <p:nvPr/>
        </p:nvSpPr>
        <p:spPr>
          <a:xfrm>
            <a:off x="416496" y="6237312"/>
            <a:ext cx="2088232" cy="288032"/>
          </a:xfrm>
          <a:prstGeom prst="snip2DiagRect">
            <a:avLst/>
          </a:prstGeom>
          <a:no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DECENTRALISED MEDIA LICENSING</a:t>
            </a:r>
          </a:p>
        </p:txBody>
      </p:sp>
      <p:cxnSp>
        <p:nvCxnSpPr>
          <p:cNvPr id="10" name="Straight Connector 9">
            <a:extLst>
              <a:ext uri="{FF2B5EF4-FFF2-40B4-BE49-F238E27FC236}">
                <a16:creationId xmlns:a16="http://schemas.microsoft.com/office/drawing/2014/main" id="{A9C78BB7-6347-DE74-C1C7-71EF1039692E}"/>
              </a:ext>
            </a:extLst>
          </p:cNvPr>
          <p:cNvCxnSpPr>
            <a:cxnSpLocks/>
          </p:cNvCxnSpPr>
          <p:nvPr/>
        </p:nvCxnSpPr>
        <p:spPr>
          <a:xfrm>
            <a:off x="416496" y="603933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0736DD8E-6025-82CA-2D4C-1B34E9DD100F}"/>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4A89DC"/>
                </a:solidFill>
                <a:latin typeface="Spoof Trial Thin" pitchFamily="2" charset="77"/>
                <a:ea typeface="Spoof Trial Thin" pitchFamily="2" charset="77"/>
              </a:rPr>
              <a:t>WORKSHOP OBJECTIVES</a:t>
            </a:r>
          </a:p>
        </p:txBody>
      </p:sp>
      <p:cxnSp>
        <p:nvCxnSpPr>
          <p:cNvPr id="12" name="Straight Connector 11">
            <a:extLst>
              <a:ext uri="{FF2B5EF4-FFF2-40B4-BE49-F238E27FC236}">
                <a16:creationId xmlns:a16="http://schemas.microsoft.com/office/drawing/2014/main" id="{5BA7CE51-3B85-AD17-3871-C9136FE32BF4}"/>
              </a:ext>
            </a:extLst>
          </p:cNvPr>
          <p:cNvCxnSpPr>
            <a:cxnSpLocks/>
          </p:cNvCxnSpPr>
          <p:nvPr/>
        </p:nvCxnSpPr>
        <p:spPr>
          <a:xfrm>
            <a:off x="416496" y="83671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4" name="Snip Same-side Corner of Rectangle 3">
            <a:extLst>
              <a:ext uri="{FF2B5EF4-FFF2-40B4-BE49-F238E27FC236}">
                <a16:creationId xmlns:a16="http://schemas.microsoft.com/office/drawing/2014/main" id="{8F42F6D0-4380-EEC7-2069-0878FD8F0C26}"/>
              </a:ext>
            </a:extLst>
          </p:cNvPr>
          <p:cNvSpPr/>
          <p:nvPr/>
        </p:nvSpPr>
        <p:spPr>
          <a:xfrm rot="5400000">
            <a:off x="8479608" y="6243369"/>
            <a:ext cx="291600"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Same-side Corner of Rectangle 6">
            <a:extLst>
              <a:ext uri="{FF2B5EF4-FFF2-40B4-BE49-F238E27FC236}">
                <a16:creationId xmlns:a16="http://schemas.microsoft.com/office/drawing/2014/main" id="{CB3511FC-721C-852C-ACE9-E2B00EE8C9A6}"/>
              </a:ext>
            </a:extLst>
          </p:cNvPr>
          <p:cNvSpPr/>
          <p:nvPr/>
        </p:nvSpPr>
        <p:spPr>
          <a:xfrm rot="5400000">
            <a:off x="9201472" y="6237312"/>
            <a:ext cx="288032"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Snip Diagonal Corner of Rectangle 7">
            <a:extLst>
              <a:ext uri="{FF2B5EF4-FFF2-40B4-BE49-F238E27FC236}">
                <a16:creationId xmlns:a16="http://schemas.microsoft.com/office/drawing/2014/main" id="{C24B796D-58A9-EC6A-E248-6D4C575BAA69}"/>
              </a:ext>
            </a:extLst>
          </p:cNvPr>
          <p:cNvSpPr/>
          <p:nvPr/>
        </p:nvSpPr>
        <p:spPr>
          <a:xfrm rot="5400000">
            <a:off x="8841432" y="6241585"/>
            <a:ext cx="291600" cy="291600"/>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9" name="Right Triangle 8">
            <a:extLst>
              <a:ext uri="{FF2B5EF4-FFF2-40B4-BE49-F238E27FC236}">
                <a16:creationId xmlns:a16="http://schemas.microsoft.com/office/drawing/2014/main" id="{03367072-AD49-13FC-C99C-10A6F2F9C64B}"/>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a:extLst>
              <a:ext uri="{FF2B5EF4-FFF2-40B4-BE49-F238E27FC236}">
                <a16:creationId xmlns:a16="http://schemas.microsoft.com/office/drawing/2014/main" id="{1DE03CBC-EEC0-9B9F-4A5C-6742C19E8836}"/>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a:extLst>
              <a:ext uri="{FF2B5EF4-FFF2-40B4-BE49-F238E27FC236}">
                <a16:creationId xmlns:a16="http://schemas.microsoft.com/office/drawing/2014/main" id="{BCA35570-C641-4052-259C-7E507C05EFB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78702" y="376033"/>
            <a:ext cx="308520" cy="308520"/>
          </a:xfrm>
          <a:prstGeom prst="rect">
            <a:avLst/>
          </a:prstGeom>
        </p:spPr>
      </p:pic>
    </p:spTree>
    <p:extLst>
      <p:ext uri="{BB962C8B-B14F-4D97-AF65-F5344CB8AC3E}">
        <p14:creationId xmlns:p14="http://schemas.microsoft.com/office/powerpoint/2010/main" val="3736975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D4FE57F2-072D-7C39-3D35-E782E902685D}"/>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4E9043DE-FB1B-2735-E500-F8D1424E9D58}"/>
              </a:ext>
            </a:extLst>
          </p:cNvPr>
          <p:cNvSpPr txBox="1"/>
          <p:nvPr/>
        </p:nvSpPr>
        <p:spPr>
          <a:xfrm>
            <a:off x="2010171" y="1342997"/>
            <a:ext cx="2438773" cy="369332"/>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Listen to each other</a:t>
            </a:r>
          </a:p>
        </p:txBody>
      </p:sp>
      <p:sp>
        <p:nvSpPr>
          <p:cNvPr id="2" name="Oval 1">
            <a:extLst>
              <a:ext uri="{FF2B5EF4-FFF2-40B4-BE49-F238E27FC236}">
                <a16:creationId xmlns:a16="http://schemas.microsoft.com/office/drawing/2014/main" id="{F4217A3B-4B91-4788-D82C-5F7667E8E26B}"/>
              </a:ext>
            </a:extLst>
          </p:cNvPr>
          <p:cNvSpPr/>
          <p:nvPr/>
        </p:nvSpPr>
        <p:spPr>
          <a:xfrm>
            <a:off x="1350518" y="1268810"/>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1</a:t>
            </a:r>
          </a:p>
        </p:txBody>
      </p:sp>
      <p:sp>
        <p:nvSpPr>
          <p:cNvPr id="8" name="Oval 7">
            <a:extLst>
              <a:ext uri="{FF2B5EF4-FFF2-40B4-BE49-F238E27FC236}">
                <a16:creationId xmlns:a16="http://schemas.microsoft.com/office/drawing/2014/main" id="{9A5E6993-A47B-1AE1-847E-BA43720EE845}"/>
              </a:ext>
            </a:extLst>
          </p:cNvPr>
          <p:cNvSpPr/>
          <p:nvPr/>
        </p:nvSpPr>
        <p:spPr>
          <a:xfrm>
            <a:off x="1350518" y="3176971"/>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3</a:t>
            </a:r>
          </a:p>
        </p:txBody>
      </p:sp>
      <p:sp>
        <p:nvSpPr>
          <p:cNvPr id="17" name="Oval 16">
            <a:extLst>
              <a:ext uri="{FF2B5EF4-FFF2-40B4-BE49-F238E27FC236}">
                <a16:creationId xmlns:a16="http://schemas.microsoft.com/office/drawing/2014/main" id="{F64B3C2A-8C8A-976D-68AE-14AC19CD94BE}"/>
              </a:ext>
            </a:extLst>
          </p:cNvPr>
          <p:cNvSpPr/>
          <p:nvPr/>
        </p:nvSpPr>
        <p:spPr>
          <a:xfrm>
            <a:off x="1350519" y="5085132"/>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5</a:t>
            </a:r>
          </a:p>
        </p:txBody>
      </p:sp>
      <p:sp>
        <p:nvSpPr>
          <p:cNvPr id="18" name="Oval 17">
            <a:extLst>
              <a:ext uri="{FF2B5EF4-FFF2-40B4-BE49-F238E27FC236}">
                <a16:creationId xmlns:a16="http://schemas.microsoft.com/office/drawing/2014/main" id="{9B310A72-BC0B-D072-9A27-8E6C328066CD}"/>
              </a:ext>
            </a:extLst>
          </p:cNvPr>
          <p:cNvSpPr/>
          <p:nvPr/>
        </p:nvSpPr>
        <p:spPr>
          <a:xfrm>
            <a:off x="1350518" y="2224151"/>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2</a:t>
            </a:r>
          </a:p>
        </p:txBody>
      </p:sp>
      <p:sp>
        <p:nvSpPr>
          <p:cNvPr id="19" name="Oval 18">
            <a:extLst>
              <a:ext uri="{FF2B5EF4-FFF2-40B4-BE49-F238E27FC236}">
                <a16:creationId xmlns:a16="http://schemas.microsoft.com/office/drawing/2014/main" id="{11B426D4-EDB1-EA51-1EE9-76CA10CDF365}"/>
              </a:ext>
            </a:extLst>
          </p:cNvPr>
          <p:cNvSpPr/>
          <p:nvPr/>
        </p:nvSpPr>
        <p:spPr>
          <a:xfrm>
            <a:off x="1350518" y="4137475"/>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4</a:t>
            </a:r>
          </a:p>
        </p:txBody>
      </p:sp>
      <p:sp>
        <p:nvSpPr>
          <p:cNvPr id="20" name="TextBox 19">
            <a:extLst>
              <a:ext uri="{FF2B5EF4-FFF2-40B4-BE49-F238E27FC236}">
                <a16:creationId xmlns:a16="http://schemas.microsoft.com/office/drawing/2014/main" id="{ED5AFAAB-16BA-7757-157C-EF0D85656EA1}"/>
              </a:ext>
            </a:extLst>
          </p:cNvPr>
          <p:cNvSpPr txBox="1"/>
          <p:nvPr/>
        </p:nvSpPr>
        <p:spPr>
          <a:xfrm>
            <a:off x="6332727" y="1218870"/>
            <a:ext cx="2222755" cy="646331"/>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Everyone's opinion counts equally</a:t>
            </a:r>
          </a:p>
        </p:txBody>
      </p:sp>
      <p:sp>
        <p:nvSpPr>
          <p:cNvPr id="21" name="Oval 20">
            <a:extLst>
              <a:ext uri="{FF2B5EF4-FFF2-40B4-BE49-F238E27FC236}">
                <a16:creationId xmlns:a16="http://schemas.microsoft.com/office/drawing/2014/main" id="{5EF98065-1E22-A845-8D38-BF5761785248}"/>
              </a:ext>
            </a:extLst>
          </p:cNvPr>
          <p:cNvSpPr/>
          <p:nvPr/>
        </p:nvSpPr>
        <p:spPr>
          <a:xfrm>
            <a:off x="5673080" y="1278792"/>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6</a:t>
            </a:r>
          </a:p>
        </p:txBody>
      </p:sp>
      <p:sp>
        <p:nvSpPr>
          <p:cNvPr id="22" name="Oval 21">
            <a:extLst>
              <a:ext uri="{FF2B5EF4-FFF2-40B4-BE49-F238E27FC236}">
                <a16:creationId xmlns:a16="http://schemas.microsoft.com/office/drawing/2014/main" id="{30C70884-95D9-6A09-6681-E4FA015DCA94}"/>
              </a:ext>
            </a:extLst>
          </p:cNvPr>
          <p:cNvSpPr/>
          <p:nvPr/>
        </p:nvSpPr>
        <p:spPr>
          <a:xfrm>
            <a:off x="5673074" y="3186953"/>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8</a:t>
            </a:r>
          </a:p>
        </p:txBody>
      </p:sp>
      <p:sp>
        <p:nvSpPr>
          <p:cNvPr id="25" name="Oval 24">
            <a:extLst>
              <a:ext uri="{FF2B5EF4-FFF2-40B4-BE49-F238E27FC236}">
                <a16:creationId xmlns:a16="http://schemas.microsoft.com/office/drawing/2014/main" id="{999122BF-F728-F12A-4111-B9944F2E1A6D}"/>
              </a:ext>
            </a:extLst>
          </p:cNvPr>
          <p:cNvSpPr/>
          <p:nvPr/>
        </p:nvSpPr>
        <p:spPr>
          <a:xfrm>
            <a:off x="5673074" y="2234133"/>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7</a:t>
            </a:r>
          </a:p>
        </p:txBody>
      </p:sp>
      <p:sp>
        <p:nvSpPr>
          <p:cNvPr id="26" name="Oval 25">
            <a:extLst>
              <a:ext uri="{FF2B5EF4-FFF2-40B4-BE49-F238E27FC236}">
                <a16:creationId xmlns:a16="http://schemas.microsoft.com/office/drawing/2014/main" id="{71D3EFF7-CEE9-A24E-EDE3-28C23AD87359}"/>
              </a:ext>
            </a:extLst>
          </p:cNvPr>
          <p:cNvSpPr/>
          <p:nvPr/>
        </p:nvSpPr>
        <p:spPr>
          <a:xfrm>
            <a:off x="5673074" y="4147457"/>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9</a:t>
            </a:r>
          </a:p>
        </p:txBody>
      </p:sp>
      <p:sp>
        <p:nvSpPr>
          <p:cNvPr id="27" name="TextBox 26">
            <a:extLst>
              <a:ext uri="{FF2B5EF4-FFF2-40B4-BE49-F238E27FC236}">
                <a16:creationId xmlns:a16="http://schemas.microsoft.com/office/drawing/2014/main" id="{1C28DDF9-7A5F-8CCB-4A9B-A769408411C1}"/>
              </a:ext>
            </a:extLst>
          </p:cNvPr>
          <p:cNvSpPr txBox="1"/>
          <p:nvPr/>
        </p:nvSpPr>
        <p:spPr>
          <a:xfrm>
            <a:off x="2010171" y="2148394"/>
            <a:ext cx="2438773" cy="646331"/>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This is a judgement-free space</a:t>
            </a:r>
          </a:p>
        </p:txBody>
      </p:sp>
      <p:sp>
        <p:nvSpPr>
          <p:cNvPr id="28" name="TextBox 27">
            <a:extLst>
              <a:ext uri="{FF2B5EF4-FFF2-40B4-BE49-F238E27FC236}">
                <a16:creationId xmlns:a16="http://schemas.microsoft.com/office/drawing/2014/main" id="{1C324CC4-93A4-D4D8-BABC-05AD8C8E6DF5}"/>
              </a:ext>
            </a:extLst>
          </p:cNvPr>
          <p:cNvSpPr txBox="1"/>
          <p:nvPr/>
        </p:nvSpPr>
        <p:spPr>
          <a:xfrm>
            <a:off x="2010170" y="3230791"/>
            <a:ext cx="2438773" cy="369332"/>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Be inquisitive</a:t>
            </a:r>
          </a:p>
        </p:txBody>
      </p:sp>
      <p:sp>
        <p:nvSpPr>
          <p:cNvPr id="29" name="TextBox 28">
            <a:extLst>
              <a:ext uri="{FF2B5EF4-FFF2-40B4-BE49-F238E27FC236}">
                <a16:creationId xmlns:a16="http://schemas.microsoft.com/office/drawing/2014/main" id="{04D9D866-C183-6BB9-4A0C-2ED5F3F6BAE0}"/>
              </a:ext>
            </a:extLst>
          </p:cNvPr>
          <p:cNvSpPr txBox="1"/>
          <p:nvPr/>
        </p:nvSpPr>
        <p:spPr>
          <a:xfrm>
            <a:off x="2010169" y="4097381"/>
            <a:ext cx="2438773" cy="646331"/>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There is no single correct answer</a:t>
            </a:r>
          </a:p>
        </p:txBody>
      </p:sp>
      <p:sp>
        <p:nvSpPr>
          <p:cNvPr id="31" name="TextBox 30">
            <a:extLst>
              <a:ext uri="{FF2B5EF4-FFF2-40B4-BE49-F238E27FC236}">
                <a16:creationId xmlns:a16="http://schemas.microsoft.com/office/drawing/2014/main" id="{CDCD61A6-534A-6BCE-9A31-72520189A718}"/>
              </a:ext>
            </a:extLst>
          </p:cNvPr>
          <p:cNvSpPr txBox="1"/>
          <p:nvPr/>
        </p:nvSpPr>
        <p:spPr>
          <a:xfrm>
            <a:off x="2010171" y="5155456"/>
            <a:ext cx="2438772" cy="369332"/>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Think out loud</a:t>
            </a:r>
          </a:p>
        </p:txBody>
      </p:sp>
      <p:sp>
        <p:nvSpPr>
          <p:cNvPr id="32" name="TextBox 31">
            <a:extLst>
              <a:ext uri="{FF2B5EF4-FFF2-40B4-BE49-F238E27FC236}">
                <a16:creationId xmlns:a16="http://schemas.microsoft.com/office/drawing/2014/main" id="{B363C187-92A1-9B98-FC9B-7F132964953E}"/>
              </a:ext>
            </a:extLst>
          </p:cNvPr>
          <p:cNvSpPr txBox="1"/>
          <p:nvPr/>
        </p:nvSpPr>
        <p:spPr>
          <a:xfrm>
            <a:off x="6332727" y="2148394"/>
            <a:ext cx="2222755" cy="646331"/>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Let everyone speak up</a:t>
            </a:r>
          </a:p>
        </p:txBody>
      </p:sp>
      <p:sp>
        <p:nvSpPr>
          <p:cNvPr id="33" name="TextBox 32">
            <a:extLst>
              <a:ext uri="{FF2B5EF4-FFF2-40B4-BE49-F238E27FC236}">
                <a16:creationId xmlns:a16="http://schemas.microsoft.com/office/drawing/2014/main" id="{0B243D3F-B17B-4AE0-8778-BE684313BE30}"/>
              </a:ext>
            </a:extLst>
          </p:cNvPr>
          <p:cNvSpPr txBox="1"/>
          <p:nvPr/>
        </p:nvSpPr>
        <p:spPr>
          <a:xfrm>
            <a:off x="6332727" y="3257183"/>
            <a:ext cx="2222755" cy="369332"/>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Stay focused</a:t>
            </a:r>
          </a:p>
        </p:txBody>
      </p:sp>
      <p:sp>
        <p:nvSpPr>
          <p:cNvPr id="34" name="TextBox 33">
            <a:extLst>
              <a:ext uri="{FF2B5EF4-FFF2-40B4-BE49-F238E27FC236}">
                <a16:creationId xmlns:a16="http://schemas.microsoft.com/office/drawing/2014/main" id="{7DDD462D-E84E-C92E-E692-9B2A9BD498C4}"/>
              </a:ext>
            </a:extLst>
          </p:cNvPr>
          <p:cNvSpPr txBox="1"/>
          <p:nvPr/>
        </p:nvSpPr>
        <p:spPr>
          <a:xfrm>
            <a:off x="6332727" y="4231646"/>
            <a:ext cx="2222755" cy="369332"/>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Be positive</a:t>
            </a:r>
          </a:p>
        </p:txBody>
      </p:sp>
      <p:cxnSp>
        <p:nvCxnSpPr>
          <p:cNvPr id="36" name="Straight Connector 35">
            <a:extLst>
              <a:ext uri="{FF2B5EF4-FFF2-40B4-BE49-F238E27FC236}">
                <a16:creationId xmlns:a16="http://schemas.microsoft.com/office/drawing/2014/main" id="{2DF0AE0A-45CA-C7EA-B684-308043EBB698}"/>
              </a:ext>
            </a:extLst>
          </p:cNvPr>
          <p:cNvCxnSpPr>
            <a:stCxn id="2" idx="4"/>
            <a:endCxn id="18" idx="0"/>
          </p:cNvCxnSpPr>
          <p:nvPr/>
        </p:nvCxnSpPr>
        <p:spPr>
          <a:xfrm>
            <a:off x="1602547" y="1772868"/>
            <a:ext cx="0" cy="451283"/>
          </a:xfrm>
          <a:prstGeom prst="line">
            <a:avLst/>
          </a:prstGeom>
          <a:ln w="1270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DA005C1A-D883-9CA3-07BD-E3E5145805A5}"/>
              </a:ext>
            </a:extLst>
          </p:cNvPr>
          <p:cNvCxnSpPr>
            <a:stCxn id="18" idx="4"/>
            <a:endCxn id="8" idx="0"/>
          </p:cNvCxnSpPr>
          <p:nvPr/>
        </p:nvCxnSpPr>
        <p:spPr>
          <a:xfrm>
            <a:off x="1602547" y="2728209"/>
            <a:ext cx="0" cy="448762"/>
          </a:xfrm>
          <a:prstGeom prst="line">
            <a:avLst/>
          </a:prstGeom>
          <a:ln w="1270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7F4BC888-B077-6F69-CC9A-00EC175EA113}"/>
              </a:ext>
            </a:extLst>
          </p:cNvPr>
          <p:cNvCxnSpPr>
            <a:stCxn id="8" idx="4"/>
            <a:endCxn id="19" idx="0"/>
          </p:cNvCxnSpPr>
          <p:nvPr/>
        </p:nvCxnSpPr>
        <p:spPr>
          <a:xfrm>
            <a:off x="1602547" y="3681029"/>
            <a:ext cx="0" cy="456446"/>
          </a:xfrm>
          <a:prstGeom prst="line">
            <a:avLst/>
          </a:prstGeom>
          <a:ln w="1270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A30D6008-AD4E-1004-DD48-8A01B973C79F}"/>
              </a:ext>
            </a:extLst>
          </p:cNvPr>
          <p:cNvCxnSpPr>
            <a:stCxn id="19" idx="4"/>
            <a:endCxn id="17" idx="0"/>
          </p:cNvCxnSpPr>
          <p:nvPr/>
        </p:nvCxnSpPr>
        <p:spPr>
          <a:xfrm>
            <a:off x="1602547" y="4641533"/>
            <a:ext cx="1" cy="443599"/>
          </a:xfrm>
          <a:prstGeom prst="line">
            <a:avLst/>
          </a:prstGeom>
          <a:ln w="1270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a:extLst>
              <a:ext uri="{FF2B5EF4-FFF2-40B4-BE49-F238E27FC236}">
                <a16:creationId xmlns:a16="http://schemas.microsoft.com/office/drawing/2014/main" id="{FA5DC82F-E272-7C1C-3C36-79EAB1AD5168}"/>
              </a:ext>
            </a:extLst>
          </p:cNvPr>
          <p:cNvCxnSpPr>
            <a:stCxn id="21" idx="4"/>
            <a:endCxn id="25" idx="0"/>
          </p:cNvCxnSpPr>
          <p:nvPr/>
        </p:nvCxnSpPr>
        <p:spPr>
          <a:xfrm flipH="1">
            <a:off x="5925103" y="1782850"/>
            <a:ext cx="6" cy="451283"/>
          </a:xfrm>
          <a:prstGeom prst="line">
            <a:avLst/>
          </a:prstGeom>
          <a:ln w="1270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BA48D5F2-009F-2AB2-1FB3-82A96B6698F8}"/>
              </a:ext>
            </a:extLst>
          </p:cNvPr>
          <p:cNvCxnSpPr>
            <a:stCxn id="25" idx="4"/>
            <a:endCxn id="22" idx="0"/>
          </p:cNvCxnSpPr>
          <p:nvPr/>
        </p:nvCxnSpPr>
        <p:spPr>
          <a:xfrm>
            <a:off x="5925103" y="2738191"/>
            <a:ext cx="0" cy="448762"/>
          </a:xfrm>
          <a:prstGeom prst="line">
            <a:avLst/>
          </a:prstGeom>
          <a:ln w="1270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cxnSp>
        <p:nvCxnSpPr>
          <p:cNvPr id="48" name="Straight Connector 47">
            <a:extLst>
              <a:ext uri="{FF2B5EF4-FFF2-40B4-BE49-F238E27FC236}">
                <a16:creationId xmlns:a16="http://schemas.microsoft.com/office/drawing/2014/main" id="{3D5E2154-80EF-BF9D-C5D8-0732D7BB61EC}"/>
              </a:ext>
            </a:extLst>
          </p:cNvPr>
          <p:cNvCxnSpPr>
            <a:stCxn id="22" idx="4"/>
            <a:endCxn id="26" idx="0"/>
          </p:cNvCxnSpPr>
          <p:nvPr/>
        </p:nvCxnSpPr>
        <p:spPr>
          <a:xfrm>
            <a:off x="5925103" y="3691011"/>
            <a:ext cx="0" cy="456446"/>
          </a:xfrm>
          <a:prstGeom prst="line">
            <a:avLst/>
          </a:prstGeom>
          <a:ln w="1270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sp>
        <p:nvSpPr>
          <p:cNvPr id="5" name="Oval 4">
            <a:extLst>
              <a:ext uri="{FF2B5EF4-FFF2-40B4-BE49-F238E27FC236}">
                <a16:creationId xmlns:a16="http://schemas.microsoft.com/office/drawing/2014/main" id="{CC9F5C25-DEDA-CC49-75AE-0D0D3C3D3BD2}"/>
              </a:ext>
            </a:extLst>
          </p:cNvPr>
          <p:cNvSpPr/>
          <p:nvPr/>
        </p:nvSpPr>
        <p:spPr>
          <a:xfrm>
            <a:off x="5673074" y="5086571"/>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Spoof Trial Thin" pitchFamily="2" charset="77"/>
              <a:ea typeface="Spoof Trial Thin" pitchFamily="2" charset="77"/>
            </a:endParaRPr>
          </a:p>
        </p:txBody>
      </p:sp>
      <p:sp>
        <p:nvSpPr>
          <p:cNvPr id="15" name="TextBox 14">
            <a:extLst>
              <a:ext uri="{FF2B5EF4-FFF2-40B4-BE49-F238E27FC236}">
                <a16:creationId xmlns:a16="http://schemas.microsoft.com/office/drawing/2014/main" id="{7FD94145-CC42-E877-392D-4F92B3867F21}"/>
              </a:ext>
            </a:extLst>
          </p:cNvPr>
          <p:cNvSpPr txBox="1"/>
          <p:nvPr/>
        </p:nvSpPr>
        <p:spPr>
          <a:xfrm>
            <a:off x="5673074" y="5155456"/>
            <a:ext cx="504057" cy="369332"/>
          </a:xfrm>
          <a:prstGeom prst="rect">
            <a:avLst/>
          </a:prstGeom>
          <a:noFill/>
        </p:spPr>
        <p:txBody>
          <a:bodyPr wrap="square">
            <a:spAutoFit/>
          </a:bodyPr>
          <a:lstStyle/>
          <a:p>
            <a:pPr algn="ctr"/>
            <a:r>
              <a:rPr lang="en-US" dirty="0">
                <a:solidFill>
                  <a:schemeClr val="bg1">
                    <a:lumMod val="95000"/>
                  </a:schemeClr>
                </a:solidFill>
                <a:latin typeface="Spoof Trial Thin" pitchFamily="2" charset="77"/>
                <a:ea typeface="Spoof Trial Thin" pitchFamily="2" charset="77"/>
              </a:rPr>
              <a:t>10</a:t>
            </a:r>
          </a:p>
        </p:txBody>
      </p:sp>
      <p:sp>
        <p:nvSpPr>
          <p:cNvPr id="16" name="TextBox 15">
            <a:extLst>
              <a:ext uri="{FF2B5EF4-FFF2-40B4-BE49-F238E27FC236}">
                <a16:creationId xmlns:a16="http://schemas.microsoft.com/office/drawing/2014/main" id="{AAC9BD60-14E8-24BE-A255-2B63FB2C08CD}"/>
              </a:ext>
            </a:extLst>
          </p:cNvPr>
          <p:cNvSpPr txBox="1"/>
          <p:nvPr/>
        </p:nvSpPr>
        <p:spPr>
          <a:xfrm>
            <a:off x="6332727" y="5154672"/>
            <a:ext cx="2222755" cy="369332"/>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Write it down</a:t>
            </a:r>
          </a:p>
        </p:txBody>
      </p:sp>
      <p:cxnSp>
        <p:nvCxnSpPr>
          <p:cNvPr id="24" name="Straight Connector 23">
            <a:extLst>
              <a:ext uri="{FF2B5EF4-FFF2-40B4-BE49-F238E27FC236}">
                <a16:creationId xmlns:a16="http://schemas.microsoft.com/office/drawing/2014/main" id="{3B8B56EC-1FEE-A333-9978-823AA07A2B8D}"/>
              </a:ext>
            </a:extLst>
          </p:cNvPr>
          <p:cNvCxnSpPr>
            <a:cxnSpLocks/>
            <a:stCxn id="26" idx="4"/>
            <a:endCxn id="5" idx="0"/>
          </p:cNvCxnSpPr>
          <p:nvPr/>
        </p:nvCxnSpPr>
        <p:spPr>
          <a:xfrm>
            <a:off x="5925103" y="4651515"/>
            <a:ext cx="0" cy="435056"/>
          </a:xfrm>
          <a:prstGeom prst="line">
            <a:avLst/>
          </a:prstGeom>
          <a:ln w="1270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sp>
        <p:nvSpPr>
          <p:cNvPr id="7" name="Snip Diagonal Corner of Rectangle 6">
            <a:extLst>
              <a:ext uri="{FF2B5EF4-FFF2-40B4-BE49-F238E27FC236}">
                <a16:creationId xmlns:a16="http://schemas.microsoft.com/office/drawing/2014/main" id="{EE7084B5-CE51-D4E4-CBEE-7B60E4EA9A51}"/>
              </a:ext>
            </a:extLst>
          </p:cNvPr>
          <p:cNvSpPr/>
          <p:nvPr/>
        </p:nvSpPr>
        <p:spPr>
          <a:xfrm>
            <a:off x="416496" y="6237312"/>
            <a:ext cx="2088232" cy="288032"/>
          </a:xfrm>
          <a:prstGeom prst="snip2DiagRect">
            <a:avLst/>
          </a:prstGeom>
          <a:no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DECENTRALISED MEDIA LICENSING</a:t>
            </a:r>
          </a:p>
        </p:txBody>
      </p:sp>
      <p:cxnSp>
        <p:nvCxnSpPr>
          <p:cNvPr id="13" name="Straight Connector 12">
            <a:extLst>
              <a:ext uri="{FF2B5EF4-FFF2-40B4-BE49-F238E27FC236}">
                <a16:creationId xmlns:a16="http://schemas.microsoft.com/office/drawing/2014/main" id="{ED3796DC-5C07-5BC5-3068-62C52164B26B}"/>
              </a:ext>
            </a:extLst>
          </p:cNvPr>
          <p:cNvCxnSpPr>
            <a:cxnSpLocks/>
          </p:cNvCxnSpPr>
          <p:nvPr/>
        </p:nvCxnSpPr>
        <p:spPr>
          <a:xfrm>
            <a:off x="416496" y="603933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14" name="TextBox 13">
            <a:extLst>
              <a:ext uri="{FF2B5EF4-FFF2-40B4-BE49-F238E27FC236}">
                <a16:creationId xmlns:a16="http://schemas.microsoft.com/office/drawing/2014/main" id="{7D592248-DA08-D4AE-915A-002366D31E81}"/>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4A89DC"/>
                </a:solidFill>
                <a:latin typeface="Spoof Trial Thin" pitchFamily="2" charset="77"/>
                <a:ea typeface="Spoof Trial Thin" pitchFamily="2" charset="77"/>
              </a:rPr>
              <a:t>WORKSHOP RULES</a:t>
            </a:r>
          </a:p>
        </p:txBody>
      </p:sp>
      <p:cxnSp>
        <p:nvCxnSpPr>
          <p:cNvPr id="30" name="Straight Connector 29">
            <a:extLst>
              <a:ext uri="{FF2B5EF4-FFF2-40B4-BE49-F238E27FC236}">
                <a16:creationId xmlns:a16="http://schemas.microsoft.com/office/drawing/2014/main" id="{2CA5DD48-1A4D-4ACD-0487-42AC45AD9CB5}"/>
              </a:ext>
            </a:extLst>
          </p:cNvPr>
          <p:cNvCxnSpPr>
            <a:cxnSpLocks/>
          </p:cNvCxnSpPr>
          <p:nvPr/>
        </p:nvCxnSpPr>
        <p:spPr>
          <a:xfrm>
            <a:off x="416496" y="83671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3" name="Snip Same-side Corner of Rectangle 2">
            <a:extLst>
              <a:ext uri="{FF2B5EF4-FFF2-40B4-BE49-F238E27FC236}">
                <a16:creationId xmlns:a16="http://schemas.microsoft.com/office/drawing/2014/main" id="{689953C7-5BA0-E0AB-786C-7C4A43011C4C}"/>
              </a:ext>
            </a:extLst>
          </p:cNvPr>
          <p:cNvSpPr/>
          <p:nvPr/>
        </p:nvSpPr>
        <p:spPr>
          <a:xfrm rot="5400000">
            <a:off x="8479608" y="6243369"/>
            <a:ext cx="291600"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Snip Same-side Corner of Rectangle 3">
            <a:extLst>
              <a:ext uri="{FF2B5EF4-FFF2-40B4-BE49-F238E27FC236}">
                <a16:creationId xmlns:a16="http://schemas.microsoft.com/office/drawing/2014/main" id="{9CF9531F-4692-3D7A-9611-FA9AD45DD039}"/>
              </a:ext>
            </a:extLst>
          </p:cNvPr>
          <p:cNvSpPr/>
          <p:nvPr/>
        </p:nvSpPr>
        <p:spPr>
          <a:xfrm rot="5400000">
            <a:off x="9201472" y="6237312"/>
            <a:ext cx="288032"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Diagonal Corner of Rectangle 5">
            <a:extLst>
              <a:ext uri="{FF2B5EF4-FFF2-40B4-BE49-F238E27FC236}">
                <a16:creationId xmlns:a16="http://schemas.microsoft.com/office/drawing/2014/main" id="{D4068663-6C5B-1803-B8DB-C2BC0C8854AF}"/>
              </a:ext>
            </a:extLst>
          </p:cNvPr>
          <p:cNvSpPr/>
          <p:nvPr/>
        </p:nvSpPr>
        <p:spPr>
          <a:xfrm rot="5400000">
            <a:off x="8841432" y="6241585"/>
            <a:ext cx="291600" cy="291600"/>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2" name="Right Triangle 11">
            <a:extLst>
              <a:ext uri="{FF2B5EF4-FFF2-40B4-BE49-F238E27FC236}">
                <a16:creationId xmlns:a16="http://schemas.microsoft.com/office/drawing/2014/main" id="{6979634E-3938-08A1-71E0-59033234BAB3}"/>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ight Triangle 34">
            <a:extLst>
              <a:ext uri="{FF2B5EF4-FFF2-40B4-BE49-F238E27FC236}">
                <a16:creationId xmlns:a16="http://schemas.microsoft.com/office/drawing/2014/main" id="{C62F718E-060E-44D5-FBE4-0CFAD1064581}"/>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a:extLst>
              <a:ext uri="{FF2B5EF4-FFF2-40B4-BE49-F238E27FC236}">
                <a16:creationId xmlns:a16="http://schemas.microsoft.com/office/drawing/2014/main" id="{2205E16F-87C7-9A17-A55F-72F911EB436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78702" y="376033"/>
            <a:ext cx="308520" cy="308520"/>
          </a:xfrm>
          <a:prstGeom prst="rect">
            <a:avLst/>
          </a:prstGeom>
        </p:spPr>
      </p:pic>
    </p:spTree>
    <p:extLst>
      <p:ext uri="{BB962C8B-B14F-4D97-AF65-F5344CB8AC3E}">
        <p14:creationId xmlns:p14="http://schemas.microsoft.com/office/powerpoint/2010/main" val="114162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C289C644-9D0C-FA98-6BEF-4164B67B938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5FBB5D3-C43A-B7D0-E4D0-36BDC139FDE9}"/>
              </a:ext>
            </a:extLst>
          </p:cNvPr>
          <p:cNvSpPr txBox="1"/>
          <p:nvPr/>
        </p:nvSpPr>
        <p:spPr>
          <a:xfrm>
            <a:off x="848544" y="2921168"/>
            <a:ext cx="8208912" cy="1015663"/>
          </a:xfrm>
          <a:prstGeom prst="rect">
            <a:avLst/>
          </a:prstGeom>
          <a:noFill/>
        </p:spPr>
        <p:txBody>
          <a:bodyPr wrap="square" rtlCol="0">
            <a:spAutoFit/>
          </a:bodyPr>
          <a:lstStyle/>
          <a:p>
            <a:pPr algn="ctr"/>
            <a:r>
              <a:rPr lang="en-US" sz="6000" dirty="0">
                <a:solidFill>
                  <a:srgbClr val="4A89DC"/>
                </a:solidFill>
                <a:latin typeface="Spoof Trial Thin" pitchFamily="2" charset="77"/>
                <a:ea typeface="Spoof Trial Thin" pitchFamily="2" charset="77"/>
              </a:rPr>
              <a:t>PART ONE</a:t>
            </a:r>
          </a:p>
        </p:txBody>
      </p:sp>
      <p:sp>
        <p:nvSpPr>
          <p:cNvPr id="2" name="Snip Diagonal Corner of Rectangle 1">
            <a:extLst>
              <a:ext uri="{FF2B5EF4-FFF2-40B4-BE49-F238E27FC236}">
                <a16:creationId xmlns:a16="http://schemas.microsoft.com/office/drawing/2014/main" id="{FB7E196B-EE17-2AAE-64D8-A874B1E2ABD1}"/>
              </a:ext>
            </a:extLst>
          </p:cNvPr>
          <p:cNvSpPr/>
          <p:nvPr/>
        </p:nvSpPr>
        <p:spPr>
          <a:xfrm>
            <a:off x="416496" y="6237312"/>
            <a:ext cx="2088232" cy="288032"/>
          </a:xfrm>
          <a:prstGeom prst="snip2DiagRect">
            <a:avLst/>
          </a:prstGeom>
          <a:no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DECENTRALISED MEDIA LICENSING</a:t>
            </a:r>
          </a:p>
        </p:txBody>
      </p:sp>
      <p:cxnSp>
        <p:nvCxnSpPr>
          <p:cNvPr id="7" name="Straight Connector 6">
            <a:extLst>
              <a:ext uri="{FF2B5EF4-FFF2-40B4-BE49-F238E27FC236}">
                <a16:creationId xmlns:a16="http://schemas.microsoft.com/office/drawing/2014/main" id="{41C7CB94-7C1A-B751-A3AD-62D7C1611D4D}"/>
              </a:ext>
            </a:extLst>
          </p:cNvPr>
          <p:cNvCxnSpPr>
            <a:cxnSpLocks/>
          </p:cNvCxnSpPr>
          <p:nvPr/>
        </p:nvCxnSpPr>
        <p:spPr>
          <a:xfrm>
            <a:off x="416496" y="603933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8" name="Snip Same-side Corner of Rectangle 7">
            <a:extLst>
              <a:ext uri="{FF2B5EF4-FFF2-40B4-BE49-F238E27FC236}">
                <a16:creationId xmlns:a16="http://schemas.microsoft.com/office/drawing/2014/main" id="{E9337EDA-7680-84C3-4A40-248BFB23F79A}"/>
              </a:ext>
            </a:extLst>
          </p:cNvPr>
          <p:cNvSpPr/>
          <p:nvPr/>
        </p:nvSpPr>
        <p:spPr>
          <a:xfrm rot="5400000">
            <a:off x="8479608" y="6243369"/>
            <a:ext cx="291600"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9" name="Snip Same-side Corner of Rectangle 8">
            <a:extLst>
              <a:ext uri="{FF2B5EF4-FFF2-40B4-BE49-F238E27FC236}">
                <a16:creationId xmlns:a16="http://schemas.microsoft.com/office/drawing/2014/main" id="{1CD0ABE5-F449-0D9D-164C-AE0A2F48A5BE}"/>
              </a:ext>
            </a:extLst>
          </p:cNvPr>
          <p:cNvSpPr/>
          <p:nvPr/>
        </p:nvSpPr>
        <p:spPr>
          <a:xfrm rot="5400000">
            <a:off x="9201472" y="6237312"/>
            <a:ext cx="288032"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Snip Diagonal Corner of Rectangle 9">
            <a:extLst>
              <a:ext uri="{FF2B5EF4-FFF2-40B4-BE49-F238E27FC236}">
                <a16:creationId xmlns:a16="http://schemas.microsoft.com/office/drawing/2014/main" id="{F7D17841-33C8-D6F5-5D31-C47D6C77DD2F}"/>
              </a:ext>
            </a:extLst>
          </p:cNvPr>
          <p:cNvSpPr/>
          <p:nvPr/>
        </p:nvSpPr>
        <p:spPr>
          <a:xfrm rot="5400000">
            <a:off x="8841432" y="6241585"/>
            <a:ext cx="291600" cy="291600"/>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1" name="Right Triangle 10">
            <a:extLst>
              <a:ext uri="{FF2B5EF4-FFF2-40B4-BE49-F238E27FC236}">
                <a16:creationId xmlns:a16="http://schemas.microsoft.com/office/drawing/2014/main" id="{3D552C2E-6F5B-0265-8124-5BA707EF1FEA}"/>
              </a:ext>
            </a:extLst>
          </p:cNvPr>
          <p:cNvSpPr/>
          <p:nvPr/>
        </p:nvSpPr>
        <p:spPr>
          <a:xfrm>
            <a:off x="8820653" y="6379828"/>
            <a:ext cx="72009" cy="72008"/>
          </a:xfrm>
          <a:prstGeom prst="rtTriangle">
            <a:avLst/>
          </a:prstGeom>
          <a:solidFill>
            <a:schemeClr val="bg1">
              <a:lumMod val="95000"/>
            </a:schemeClr>
          </a:solidFill>
          <a:ln w="635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
        <p:nvSpPr>
          <p:cNvPr id="12" name="Right Triangle 11">
            <a:extLst>
              <a:ext uri="{FF2B5EF4-FFF2-40B4-BE49-F238E27FC236}">
                <a16:creationId xmlns:a16="http://schemas.microsoft.com/office/drawing/2014/main" id="{AF54E392-2A26-35F0-686B-E96B7E45880E}"/>
              </a:ext>
            </a:extLst>
          </p:cNvPr>
          <p:cNvSpPr/>
          <p:nvPr/>
        </p:nvSpPr>
        <p:spPr>
          <a:xfrm rot="10800000">
            <a:off x="9081802" y="6320360"/>
            <a:ext cx="72009" cy="72008"/>
          </a:xfrm>
          <a:prstGeom prst="rtTriangle">
            <a:avLst/>
          </a:prstGeom>
          <a:solidFill>
            <a:schemeClr val="bg1">
              <a:lumMod val="95000"/>
            </a:schemeClr>
          </a:solidFill>
          <a:ln w="635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Tree>
    <p:extLst>
      <p:ext uri="{BB962C8B-B14F-4D97-AF65-F5344CB8AC3E}">
        <p14:creationId xmlns:p14="http://schemas.microsoft.com/office/powerpoint/2010/main" val="438415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4A89DC"/>
        </a:solidFill>
        <a:effectLst/>
      </p:bgPr>
    </p:bg>
    <p:spTree>
      <p:nvGrpSpPr>
        <p:cNvPr id="1" name="">
          <a:extLst>
            <a:ext uri="{FF2B5EF4-FFF2-40B4-BE49-F238E27FC236}">
              <a16:creationId xmlns:a16="http://schemas.microsoft.com/office/drawing/2014/main" id="{85EEB54B-BED5-8E42-932A-B8D197F3274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87C5F7F-D0F4-461C-3530-95944B59558D}"/>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bg1"/>
                </a:solidFill>
                <a:latin typeface="Spoof Trial Thin" pitchFamily="2" charset="77"/>
                <a:ea typeface="Spoof Trial Thin" pitchFamily="2" charset="77"/>
              </a:rPr>
              <a:t>MEDIA ASSET &amp;</a:t>
            </a:r>
          </a:p>
          <a:p>
            <a:pPr algn="ctr"/>
            <a:r>
              <a:rPr lang="en-US" sz="6000" dirty="0">
                <a:solidFill>
                  <a:schemeClr val="bg1"/>
                </a:solidFill>
                <a:latin typeface="Spoof Trial Thin" pitchFamily="2" charset="77"/>
                <a:ea typeface="Spoof Trial Thin" pitchFamily="2" charset="77"/>
              </a:rPr>
              <a:t>CHALLENGE</a:t>
            </a:r>
          </a:p>
        </p:txBody>
      </p:sp>
      <p:sp>
        <p:nvSpPr>
          <p:cNvPr id="2" name="Snip Diagonal Corner of Rectangle 1">
            <a:extLst>
              <a:ext uri="{FF2B5EF4-FFF2-40B4-BE49-F238E27FC236}">
                <a16:creationId xmlns:a16="http://schemas.microsoft.com/office/drawing/2014/main" id="{22D60630-9775-C8A8-DE99-5DE362A73442}"/>
              </a:ext>
            </a:extLst>
          </p:cNvPr>
          <p:cNvSpPr/>
          <p:nvPr/>
        </p:nvSpPr>
        <p:spPr>
          <a:xfrm>
            <a:off x="416496" y="6237312"/>
            <a:ext cx="2088232" cy="288032"/>
          </a:xfrm>
          <a:prstGeom prst="snip2DiagRect">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solidFill>
                <a:latin typeface="Spoof Trial Light" pitchFamily="2" charset="77"/>
                <a:ea typeface="Spoof Trial Light" pitchFamily="2" charset="77"/>
              </a:rPr>
              <a:t>DECENTRALISED MEDIA LICENSING</a:t>
            </a:r>
          </a:p>
        </p:txBody>
      </p:sp>
      <p:sp>
        <p:nvSpPr>
          <p:cNvPr id="3" name="Snip Diagonal Corner of Rectangle 2">
            <a:extLst>
              <a:ext uri="{FF2B5EF4-FFF2-40B4-BE49-F238E27FC236}">
                <a16:creationId xmlns:a16="http://schemas.microsoft.com/office/drawing/2014/main" id="{BD2A1480-5091-00C7-61F2-C336F8BB186B}"/>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5" name="Snip Same-side Corner of Rectangle 4">
            <a:extLst>
              <a:ext uri="{FF2B5EF4-FFF2-40B4-BE49-F238E27FC236}">
                <a16:creationId xmlns:a16="http://schemas.microsoft.com/office/drawing/2014/main" id="{EA789EDE-BAE8-5F98-CC2A-9B57B51EB44C}"/>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FC6F09B3-5417-E8C6-8439-5BF16716590F}"/>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2180F1C7-024E-0341-A523-1A9B1798B541}"/>
              </a:ext>
            </a:extLst>
          </p:cNvPr>
          <p:cNvSpPr/>
          <p:nvPr/>
        </p:nvSpPr>
        <p:spPr>
          <a:xfrm>
            <a:off x="2648744" y="6245153"/>
            <a:ext cx="897159" cy="288032"/>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ACTIVITY 1</a:t>
            </a:r>
          </a:p>
        </p:txBody>
      </p:sp>
      <p:cxnSp>
        <p:nvCxnSpPr>
          <p:cNvPr id="8" name="Straight Connector 7">
            <a:extLst>
              <a:ext uri="{FF2B5EF4-FFF2-40B4-BE49-F238E27FC236}">
                <a16:creationId xmlns:a16="http://schemas.microsoft.com/office/drawing/2014/main" id="{5D2D5689-0A3F-3307-5AB9-AEA4E0151B6A}"/>
              </a:ext>
            </a:extLst>
          </p:cNvPr>
          <p:cNvCxnSpPr>
            <a:cxnSpLocks/>
          </p:cNvCxnSpPr>
          <p:nvPr/>
        </p:nvCxnSpPr>
        <p:spPr>
          <a:xfrm>
            <a:off x="416496" y="6039332"/>
            <a:ext cx="9069326"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sp>
        <p:nvSpPr>
          <p:cNvPr id="9" name="Snip Same-side Corner of Rectangle 8">
            <a:extLst>
              <a:ext uri="{FF2B5EF4-FFF2-40B4-BE49-F238E27FC236}">
                <a16:creationId xmlns:a16="http://schemas.microsoft.com/office/drawing/2014/main" id="{EACB6750-82D6-E250-041A-DEE07BA6D5E6}"/>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Snip Same-side Corner of Rectangle 9">
            <a:extLst>
              <a:ext uri="{FF2B5EF4-FFF2-40B4-BE49-F238E27FC236}">
                <a16:creationId xmlns:a16="http://schemas.microsoft.com/office/drawing/2014/main" id="{566E1A69-FF22-D686-07B9-1D395B7756C0}"/>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Snip Diagonal Corner of Rectangle 10">
            <a:extLst>
              <a:ext uri="{FF2B5EF4-FFF2-40B4-BE49-F238E27FC236}">
                <a16:creationId xmlns:a16="http://schemas.microsoft.com/office/drawing/2014/main" id="{B3949A98-01D6-313B-F1AC-54019902D888}"/>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2" name="Right Triangle 11">
            <a:extLst>
              <a:ext uri="{FF2B5EF4-FFF2-40B4-BE49-F238E27FC236}">
                <a16:creationId xmlns:a16="http://schemas.microsoft.com/office/drawing/2014/main" id="{722BBF74-9B6E-9FEA-8623-9675D41E4658}"/>
              </a:ext>
            </a:extLst>
          </p:cNvPr>
          <p:cNvSpPr/>
          <p:nvPr/>
        </p:nvSpPr>
        <p:spPr>
          <a:xfrm>
            <a:off x="8820653" y="6379828"/>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a:extLst>
              <a:ext uri="{FF2B5EF4-FFF2-40B4-BE49-F238E27FC236}">
                <a16:creationId xmlns:a16="http://schemas.microsoft.com/office/drawing/2014/main" id="{191CE8F8-6298-571A-4F67-9E7D2A0BEC2F}"/>
              </a:ext>
            </a:extLst>
          </p:cNvPr>
          <p:cNvSpPr/>
          <p:nvPr/>
        </p:nvSpPr>
        <p:spPr>
          <a:xfrm rot="10800000">
            <a:off x="9081802" y="6320360"/>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19851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C2A17591-6B8D-2450-D719-6C5FE9255DCC}"/>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91B08326-153A-6136-348B-B18A0C232649}"/>
              </a:ext>
            </a:extLst>
          </p:cNvPr>
          <p:cNvSpPr txBox="1"/>
          <p:nvPr/>
        </p:nvSpPr>
        <p:spPr>
          <a:xfrm>
            <a:off x="632520" y="1268809"/>
            <a:ext cx="8640961" cy="4708981"/>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Begin by selecting a specific media asset that you are interested in exploring and identifying a challenge associated with sharing, reusing or licensing that asset. </a:t>
            </a:r>
          </a:p>
          <a:p>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Choose Your Starting Point: You can start with either the challenge or the media. </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Describe your media asset: The more specific the description, the better. Describe the constituent parts of the asset, what does it consist of?</a:t>
            </a:r>
          </a:p>
          <a:p>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Consider Example Challenges: What are your most problematic challenges? What do you want to address? Consider both creation and distribution challenges. Here are some examples to get you thinking:</a:t>
            </a:r>
          </a:p>
          <a:p>
            <a:endParaRPr lang="en-GB" sz="1500" dirty="0">
              <a:solidFill>
                <a:schemeClr val="bg1">
                  <a:lumMod val="95000"/>
                </a:schemeClr>
              </a:solidFill>
              <a:latin typeface="Spoof Trial Thin" pitchFamily="2" charset="77"/>
              <a:ea typeface="Spoof Trial Thin" pitchFamily="2" charset="77"/>
            </a:endParaRPr>
          </a:p>
          <a:p>
            <a:pPr marL="742950" lvl="1"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You're a content creator and sharing content on social media is how you make money but you want to stop others from taking and posting your content as their own.</a:t>
            </a:r>
          </a:p>
          <a:p>
            <a:pPr marL="742950" lvl="1"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You have created a deepfake of yourself and you want to limit how companies can license and use it. </a:t>
            </a:r>
          </a:p>
          <a:p>
            <a:pPr marL="742950" lvl="1"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You wish to license a stem from a music track as part of a new remix, but there are multiple rights holders to seek permission from.</a:t>
            </a:r>
          </a:p>
          <a:p>
            <a:pPr marL="742950" lvl="1"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r>
              <a:rPr lang="en-GB" sz="1500" b="1" dirty="0">
                <a:solidFill>
                  <a:schemeClr val="bg1">
                    <a:lumMod val="95000"/>
                  </a:schemeClr>
                </a:solidFill>
                <a:latin typeface="Spoof Trial Thin" pitchFamily="2" charset="77"/>
                <a:ea typeface="Spoof Trial Thin" pitchFamily="2" charset="77"/>
              </a:rPr>
              <a:t>Summarise: </a:t>
            </a:r>
            <a:r>
              <a:rPr lang="en-GB" sz="1500" dirty="0">
                <a:solidFill>
                  <a:schemeClr val="bg1">
                    <a:lumMod val="95000"/>
                  </a:schemeClr>
                </a:solidFill>
                <a:latin typeface="Spoof Trial Thin" pitchFamily="2" charset="77"/>
                <a:ea typeface="Spoof Trial Thin" pitchFamily="2" charset="77"/>
              </a:rPr>
              <a:t>Capture your starting point - asset, challenge or both - on one sticky note to take forwards.</a:t>
            </a:r>
          </a:p>
        </p:txBody>
      </p:sp>
      <p:sp>
        <p:nvSpPr>
          <p:cNvPr id="15" name="Snip Diagonal Corner of Rectangle 14">
            <a:extLst>
              <a:ext uri="{FF2B5EF4-FFF2-40B4-BE49-F238E27FC236}">
                <a16:creationId xmlns:a16="http://schemas.microsoft.com/office/drawing/2014/main" id="{1A828794-A36C-7CC9-B79F-6B6919EC2679}"/>
              </a:ext>
            </a:extLst>
          </p:cNvPr>
          <p:cNvSpPr/>
          <p:nvPr/>
        </p:nvSpPr>
        <p:spPr>
          <a:xfrm>
            <a:off x="416496" y="6237312"/>
            <a:ext cx="2088232" cy="288032"/>
          </a:xfrm>
          <a:prstGeom prst="snip2DiagRect">
            <a:avLst/>
          </a:prstGeom>
          <a:no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DECENTRALISED MEDIA LICENSING</a:t>
            </a:r>
          </a:p>
        </p:txBody>
      </p:sp>
      <p:sp>
        <p:nvSpPr>
          <p:cNvPr id="5" name="Snip Diagonal Corner of Rectangle 4">
            <a:extLst>
              <a:ext uri="{FF2B5EF4-FFF2-40B4-BE49-F238E27FC236}">
                <a16:creationId xmlns:a16="http://schemas.microsoft.com/office/drawing/2014/main" id="{D34704DD-BF6B-3A5A-BF76-916EA43BAB0B}"/>
              </a:ext>
            </a:extLst>
          </p:cNvPr>
          <p:cNvSpPr/>
          <p:nvPr/>
        </p:nvSpPr>
        <p:spPr>
          <a:xfrm>
            <a:off x="2648744" y="6245153"/>
            <a:ext cx="897159" cy="288032"/>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solidFill>
                <a:latin typeface="Spoof Trial Light" pitchFamily="2" charset="77"/>
                <a:ea typeface="Spoof Trial Light" pitchFamily="2" charset="77"/>
              </a:rPr>
              <a:t>ACTIVITY 1</a:t>
            </a:r>
          </a:p>
        </p:txBody>
      </p:sp>
      <p:cxnSp>
        <p:nvCxnSpPr>
          <p:cNvPr id="7" name="Straight Connector 6">
            <a:extLst>
              <a:ext uri="{FF2B5EF4-FFF2-40B4-BE49-F238E27FC236}">
                <a16:creationId xmlns:a16="http://schemas.microsoft.com/office/drawing/2014/main" id="{8025324D-2A65-B94A-F37E-12C5EF4AAFAC}"/>
              </a:ext>
            </a:extLst>
          </p:cNvPr>
          <p:cNvCxnSpPr>
            <a:cxnSpLocks/>
          </p:cNvCxnSpPr>
          <p:nvPr/>
        </p:nvCxnSpPr>
        <p:spPr>
          <a:xfrm>
            <a:off x="416496" y="603933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AA08B451-AD17-8E92-39E2-8000C23B5BB0}"/>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4A89DC"/>
                </a:solidFill>
                <a:latin typeface="Spoof Trial Thin" pitchFamily="2" charset="77"/>
                <a:ea typeface="Spoof Trial Thin" pitchFamily="2" charset="77"/>
              </a:rPr>
              <a:t>MEDIA ASSET &amp; CHALLENGE</a:t>
            </a:r>
          </a:p>
        </p:txBody>
      </p:sp>
      <p:cxnSp>
        <p:nvCxnSpPr>
          <p:cNvPr id="12" name="Straight Connector 11">
            <a:extLst>
              <a:ext uri="{FF2B5EF4-FFF2-40B4-BE49-F238E27FC236}">
                <a16:creationId xmlns:a16="http://schemas.microsoft.com/office/drawing/2014/main" id="{4116E512-6E85-F3EF-9DCD-D5A7025FA37D}"/>
              </a:ext>
            </a:extLst>
          </p:cNvPr>
          <p:cNvCxnSpPr>
            <a:cxnSpLocks/>
          </p:cNvCxnSpPr>
          <p:nvPr/>
        </p:nvCxnSpPr>
        <p:spPr>
          <a:xfrm>
            <a:off x="416496" y="836712"/>
            <a:ext cx="9069326" cy="0"/>
          </a:xfrm>
          <a:prstGeom prst="line">
            <a:avLst/>
          </a:prstGeom>
          <a:ln w="12700">
            <a:solidFill>
              <a:srgbClr val="4A89DC"/>
            </a:solidFill>
          </a:ln>
        </p:spPr>
        <p:style>
          <a:lnRef idx="2">
            <a:schemeClr val="dk1"/>
          </a:lnRef>
          <a:fillRef idx="0">
            <a:schemeClr val="dk1"/>
          </a:fillRef>
          <a:effectRef idx="1">
            <a:schemeClr val="dk1"/>
          </a:effectRef>
          <a:fontRef idx="minor">
            <a:schemeClr val="tx1"/>
          </a:fontRef>
        </p:style>
      </p:cxnSp>
      <p:sp>
        <p:nvSpPr>
          <p:cNvPr id="2" name="Snip Same-side Corner of Rectangle 1">
            <a:extLst>
              <a:ext uri="{FF2B5EF4-FFF2-40B4-BE49-F238E27FC236}">
                <a16:creationId xmlns:a16="http://schemas.microsoft.com/office/drawing/2014/main" id="{8D8FA23E-FFF5-2E63-DDF0-9AAB5FE05EF5}"/>
              </a:ext>
            </a:extLst>
          </p:cNvPr>
          <p:cNvSpPr/>
          <p:nvPr/>
        </p:nvSpPr>
        <p:spPr>
          <a:xfrm rot="5400000">
            <a:off x="8479608" y="6243369"/>
            <a:ext cx="291600"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Snip Same-side Corner of Rectangle 2">
            <a:extLst>
              <a:ext uri="{FF2B5EF4-FFF2-40B4-BE49-F238E27FC236}">
                <a16:creationId xmlns:a16="http://schemas.microsoft.com/office/drawing/2014/main" id="{4CFF7023-AE9B-F7EE-97FE-2A5AB209516D}"/>
              </a:ext>
            </a:extLst>
          </p:cNvPr>
          <p:cNvSpPr/>
          <p:nvPr/>
        </p:nvSpPr>
        <p:spPr>
          <a:xfrm rot="5400000">
            <a:off x="9201472" y="6237312"/>
            <a:ext cx="288032" cy="288032"/>
          </a:xfrm>
          <a:prstGeom prst="snip2Same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Snip Diagonal Corner of Rectangle 3">
            <a:extLst>
              <a:ext uri="{FF2B5EF4-FFF2-40B4-BE49-F238E27FC236}">
                <a16:creationId xmlns:a16="http://schemas.microsoft.com/office/drawing/2014/main" id="{BAF0F2C7-3177-BA98-7B56-1A4F266D5F7C}"/>
              </a:ext>
            </a:extLst>
          </p:cNvPr>
          <p:cNvSpPr/>
          <p:nvPr/>
        </p:nvSpPr>
        <p:spPr>
          <a:xfrm rot="5400000">
            <a:off x="8841432" y="6241585"/>
            <a:ext cx="291600" cy="291600"/>
          </a:xfrm>
          <a:prstGeom prst="snip2DiagRect">
            <a:avLst/>
          </a:prstGeom>
          <a:solidFill>
            <a:srgbClr val="4A89DC"/>
          </a:solidFill>
          <a:ln w="1270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6" name="Right Triangle 5">
            <a:extLst>
              <a:ext uri="{FF2B5EF4-FFF2-40B4-BE49-F238E27FC236}">
                <a16:creationId xmlns:a16="http://schemas.microsoft.com/office/drawing/2014/main" id="{C691994A-DBC3-DC17-0BC6-E6835B68C875}"/>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a:extLst>
              <a:ext uri="{FF2B5EF4-FFF2-40B4-BE49-F238E27FC236}">
                <a16:creationId xmlns:a16="http://schemas.microsoft.com/office/drawing/2014/main" id="{617D8241-5387-F890-D984-19C4099C07AE}"/>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nip Diagonal Corner of Rectangle 8">
            <a:extLst>
              <a:ext uri="{FF2B5EF4-FFF2-40B4-BE49-F238E27FC236}">
                <a16:creationId xmlns:a16="http://schemas.microsoft.com/office/drawing/2014/main" id="{F3760C0A-89B0-17D3-7C01-AAC351B9DE5F}"/>
              </a:ext>
            </a:extLst>
          </p:cNvPr>
          <p:cNvSpPr/>
          <p:nvPr/>
        </p:nvSpPr>
        <p:spPr>
          <a:xfrm>
            <a:off x="8795505" y="388775"/>
            <a:ext cx="286297" cy="286297"/>
          </a:xfrm>
          <a:prstGeom prst="snip2DiagRect">
            <a:avLst>
              <a:gd name="adj1" fmla="val 17485"/>
              <a:gd name="adj2" fmla="val 0"/>
            </a:avLst>
          </a:prstGeom>
          <a:solidFill>
            <a:srgbClr val="4A89DC"/>
          </a:solidFill>
          <a:ln>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Spoof Trial Light" pitchFamily="2" charset="77"/>
                <a:ea typeface="Spoof Trial Light" pitchFamily="2" charset="77"/>
              </a:rPr>
              <a:t>1</a:t>
            </a:r>
          </a:p>
        </p:txBody>
      </p:sp>
      <p:pic>
        <p:nvPicPr>
          <p:cNvPr id="10" name="Graphic 9">
            <a:extLst>
              <a:ext uri="{FF2B5EF4-FFF2-40B4-BE49-F238E27FC236}">
                <a16:creationId xmlns:a16="http://schemas.microsoft.com/office/drawing/2014/main" id="{80B3A174-7599-20E8-A280-FFA24EDBCFE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78702" y="376033"/>
            <a:ext cx="308520" cy="308520"/>
          </a:xfrm>
          <a:prstGeom prst="rect">
            <a:avLst/>
          </a:prstGeom>
        </p:spPr>
      </p:pic>
    </p:spTree>
    <p:extLst>
      <p:ext uri="{BB962C8B-B14F-4D97-AF65-F5344CB8AC3E}">
        <p14:creationId xmlns:p14="http://schemas.microsoft.com/office/powerpoint/2010/main" val="3975566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4A89DC"/>
        </a:solidFill>
        <a:effectLst/>
      </p:bgPr>
    </p:bg>
    <p:spTree>
      <p:nvGrpSpPr>
        <p:cNvPr id="1" name="">
          <a:extLst>
            <a:ext uri="{FF2B5EF4-FFF2-40B4-BE49-F238E27FC236}">
              <a16:creationId xmlns:a16="http://schemas.microsoft.com/office/drawing/2014/main" id="{BCCB742C-0FB2-B159-F4E1-EFC3B0F81F1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0F3A992-414D-D0CF-1CFD-73339335595E}"/>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bg1"/>
                </a:solidFill>
                <a:latin typeface="Spoof Trial Thin" pitchFamily="2" charset="77"/>
                <a:ea typeface="Spoof Trial Thin" pitchFamily="2" charset="77"/>
              </a:rPr>
              <a:t>MEDIA CREATION</a:t>
            </a:r>
          </a:p>
          <a:p>
            <a:pPr algn="ctr"/>
            <a:r>
              <a:rPr lang="en-US" sz="6000" dirty="0">
                <a:solidFill>
                  <a:schemeClr val="bg1"/>
                </a:solidFill>
                <a:latin typeface="Spoof Trial Thin" pitchFamily="2" charset="77"/>
                <a:ea typeface="Spoof Trial Thin" pitchFamily="2" charset="77"/>
              </a:rPr>
              <a:t>CONTEXT</a:t>
            </a:r>
          </a:p>
        </p:txBody>
      </p:sp>
      <p:sp>
        <p:nvSpPr>
          <p:cNvPr id="2" name="Snip Diagonal Corner of Rectangle 1">
            <a:extLst>
              <a:ext uri="{FF2B5EF4-FFF2-40B4-BE49-F238E27FC236}">
                <a16:creationId xmlns:a16="http://schemas.microsoft.com/office/drawing/2014/main" id="{5996772A-C573-492D-AE7F-A21722807005}"/>
              </a:ext>
            </a:extLst>
          </p:cNvPr>
          <p:cNvSpPr/>
          <p:nvPr/>
        </p:nvSpPr>
        <p:spPr>
          <a:xfrm>
            <a:off x="416496" y="6237312"/>
            <a:ext cx="2088232" cy="288032"/>
          </a:xfrm>
          <a:prstGeom prst="snip2DiagRect">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solidFill>
                <a:latin typeface="Spoof Trial Light" pitchFamily="2" charset="77"/>
                <a:ea typeface="Spoof Trial Light" pitchFamily="2" charset="77"/>
              </a:rPr>
              <a:t>DECENTRALISED MEDIA LICENSING</a:t>
            </a:r>
          </a:p>
        </p:txBody>
      </p:sp>
      <p:sp>
        <p:nvSpPr>
          <p:cNvPr id="7" name="Snip Diagonal Corner of Rectangle 6">
            <a:extLst>
              <a:ext uri="{FF2B5EF4-FFF2-40B4-BE49-F238E27FC236}">
                <a16:creationId xmlns:a16="http://schemas.microsoft.com/office/drawing/2014/main" id="{07BAF136-5305-1A96-A3B5-574755F2C218}"/>
              </a:ext>
            </a:extLst>
          </p:cNvPr>
          <p:cNvSpPr/>
          <p:nvPr/>
        </p:nvSpPr>
        <p:spPr>
          <a:xfrm>
            <a:off x="2648744" y="6245153"/>
            <a:ext cx="897159" cy="288032"/>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4A89DC"/>
                </a:solidFill>
                <a:latin typeface="Spoof Trial Light" pitchFamily="2" charset="77"/>
                <a:ea typeface="Spoof Trial Light" pitchFamily="2" charset="77"/>
              </a:rPr>
              <a:t>ACTIVITY 2</a:t>
            </a:r>
          </a:p>
        </p:txBody>
      </p:sp>
      <p:cxnSp>
        <p:nvCxnSpPr>
          <p:cNvPr id="8" name="Straight Connector 7">
            <a:extLst>
              <a:ext uri="{FF2B5EF4-FFF2-40B4-BE49-F238E27FC236}">
                <a16:creationId xmlns:a16="http://schemas.microsoft.com/office/drawing/2014/main" id="{CCEB87C4-5A83-44C8-825B-7067B24A35E7}"/>
              </a:ext>
            </a:extLst>
          </p:cNvPr>
          <p:cNvCxnSpPr>
            <a:cxnSpLocks/>
          </p:cNvCxnSpPr>
          <p:nvPr/>
        </p:nvCxnSpPr>
        <p:spPr>
          <a:xfrm>
            <a:off x="416496" y="6039332"/>
            <a:ext cx="9069326"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sp>
        <p:nvSpPr>
          <p:cNvPr id="9" name="Snip Diagonal Corner of Rectangle 8">
            <a:extLst>
              <a:ext uri="{FF2B5EF4-FFF2-40B4-BE49-F238E27FC236}">
                <a16:creationId xmlns:a16="http://schemas.microsoft.com/office/drawing/2014/main" id="{D29FC110-A0EF-D363-7D78-6E3E3268BED5}"/>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0" name="Snip Same-side Corner of Rectangle 9">
            <a:extLst>
              <a:ext uri="{FF2B5EF4-FFF2-40B4-BE49-F238E27FC236}">
                <a16:creationId xmlns:a16="http://schemas.microsoft.com/office/drawing/2014/main" id="{C1C1F2AF-379C-D898-8022-A8C875D3D262}"/>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Snip Same-side Corner of Rectangle 10">
            <a:extLst>
              <a:ext uri="{FF2B5EF4-FFF2-40B4-BE49-F238E27FC236}">
                <a16:creationId xmlns:a16="http://schemas.microsoft.com/office/drawing/2014/main" id="{F0ED5D25-1DB8-B9F0-BA0A-4F60D2251770}"/>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2" name="Snip Same-side Corner of Rectangle 11">
            <a:extLst>
              <a:ext uri="{FF2B5EF4-FFF2-40B4-BE49-F238E27FC236}">
                <a16:creationId xmlns:a16="http://schemas.microsoft.com/office/drawing/2014/main" id="{32BE4CFB-314D-3869-E7DC-8D70A98BF299}"/>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Snip Same-side Corner of Rectangle 12">
            <a:extLst>
              <a:ext uri="{FF2B5EF4-FFF2-40B4-BE49-F238E27FC236}">
                <a16:creationId xmlns:a16="http://schemas.microsoft.com/office/drawing/2014/main" id="{D3EE4831-A631-8C8D-83DC-8B39E801109D}"/>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4" name="Snip Diagonal Corner of Rectangle 13">
            <a:extLst>
              <a:ext uri="{FF2B5EF4-FFF2-40B4-BE49-F238E27FC236}">
                <a16:creationId xmlns:a16="http://schemas.microsoft.com/office/drawing/2014/main" id="{9D647525-22CA-551D-7F93-FFA4DEF22B01}"/>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5" name="Right Triangle 14">
            <a:extLst>
              <a:ext uri="{FF2B5EF4-FFF2-40B4-BE49-F238E27FC236}">
                <a16:creationId xmlns:a16="http://schemas.microsoft.com/office/drawing/2014/main" id="{37E8793E-4DAE-05A6-E45D-75B92C4EC851}"/>
              </a:ext>
            </a:extLst>
          </p:cNvPr>
          <p:cNvSpPr/>
          <p:nvPr/>
        </p:nvSpPr>
        <p:spPr>
          <a:xfrm>
            <a:off x="8820653" y="6379828"/>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15">
            <a:extLst>
              <a:ext uri="{FF2B5EF4-FFF2-40B4-BE49-F238E27FC236}">
                <a16:creationId xmlns:a16="http://schemas.microsoft.com/office/drawing/2014/main" id="{994DE5CF-38EC-637F-10A1-2F50C7A00142}"/>
              </a:ext>
            </a:extLst>
          </p:cNvPr>
          <p:cNvSpPr/>
          <p:nvPr/>
        </p:nvSpPr>
        <p:spPr>
          <a:xfrm rot="10800000">
            <a:off x="9081802" y="6320360"/>
            <a:ext cx="72009" cy="72008"/>
          </a:xfrm>
          <a:prstGeom prst="rtTriangle">
            <a:avLst/>
          </a:prstGeom>
          <a:solidFill>
            <a:srgbClr val="4A89DC"/>
          </a:solidFill>
          <a:ln w="6350">
            <a:solidFill>
              <a:srgbClr val="4A89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41487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13616</TotalTime>
  <Words>1807</Words>
  <Application>Microsoft Macintosh PowerPoint</Application>
  <PresentationFormat>A4 Paper (210x297 mm)</PresentationFormat>
  <Paragraphs>259</Paragraphs>
  <Slides>26</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Aptos</vt:lpstr>
      <vt:lpstr>Aptos Display</vt:lpstr>
      <vt:lpstr>Arial</vt:lpstr>
      <vt:lpstr>Spoof Trial Light</vt:lpstr>
      <vt:lpstr>Spoof Trial Thin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Kyle Morrison</dc:creator>
  <cp:keywords/>
  <dc:description/>
  <cp:lastModifiedBy>Kyle Morrison</cp:lastModifiedBy>
  <cp:revision>27</cp:revision>
  <dcterms:created xsi:type="dcterms:W3CDTF">2025-10-03T11:26:35Z</dcterms:created>
  <dcterms:modified xsi:type="dcterms:W3CDTF">2026-02-12T19:02:46Z</dcterms:modified>
  <cp:category/>
</cp:coreProperties>
</file>