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69" r:id="rId3"/>
    <p:sldId id="272" r:id="rId4"/>
    <p:sldId id="274" r:id="rId5"/>
    <p:sldId id="281" r:id="rId6"/>
    <p:sldId id="268" r:id="rId7"/>
    <p:sldId id="257" r:id="rId8"/>
    <p:sldId id="304" r:id="rId9"/>
    <p:sldId id="305" r:id="rId10"/>
    <p:sldId id="306" r:id="rId11"/>
    <p:sldId id="307" r:id="rId12"/>
    <p:sldId id="308" r:id="rId13"/>
    <p:sldId id="309" r:id="rId14"/>
    <p:sldId id="313" r:id="rId15"/>
    <p:sldId id="314" r:id="rId16"/>
    <p:sldId id="311" r:id="rId17"/>
    <p:sldId id="312" r:id="rId18"/>
    <p:sldId id="310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42"/>
    <a:srgbClr val="FFCE54"/>
    <a:srgbClr val="4A89DC"/>
    <a:srgbClr val="3BAFDA"/>
    <a:srgbClr val="FFC6C6"/>
    <a:srgbClr val="ED5565"/>
    <a:srgbClr val="DA4453"/>
    <a:srgbClr val="967BDC"/>
    <a:srgbClr val="8CC152"/>
    <a:srgbClr val="C6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5852"/>
  </p:normalViewPr>
  <p:slideViewPr>
    <p:cSldViewPr>
      <p:cViewPr>
        <p:scale>
          <a:sx n="372" d="100"/>
          <a:sy n="372" d="100"/>
        </p:scale>
        <p:origin x="-15568" y="144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88EC6-F52B-AC4D-867F-1F5D08838933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C36E-233F-7D49-9455-E05A44D9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7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75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36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2CAFD-6020-975B-4318-1F3697248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39FEFF-5323-D465-158E-E075C69FD3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17AA3C-A45C-CA55-2D5D-F4D1A7AF8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A2DA5-F7FD-401F-6ADE-058E86A32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34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8B478-0F3F-4B9C-D6FA-54D946549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6E2FEC-8D77-E51B-D81F-FB1C7EEE76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5CF980-9DB3-90AA-38E1-BB87E0984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990D9-3B37-DB04-AC86-AEC4FD93D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03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9ED48-E242-40C3-849B-538D84601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0DD5C6-DB6B-4A1E-B228-5541B0AE0D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7BECD4-2DF7-68FB-9CC5-16B3C85C0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78C3F-0ACA-8A3B-51DA-F7AFA0D47C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09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06EF1-B091-13B6-8AC5-73087454C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3A4C4A-93B6-4785-CCF0-C450D4B044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55BC97-D63A-5D92-427E-ACC49624F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CA2E21-45D1-D796-D450-6515F0C11C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11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83D7D-1F53-088F-9F68-BC06E3230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8C9A3E-339A-B16E-FCA9-C09D4100E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9E9190-E5D5-EE7D-F756-422BA5E8B3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C5168-F683-BE24-EED4-6FF730ED03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38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F9718-2EF0-12CB-5DA4-25467891B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9825F8-498E-9A6D-931B-250FBA038A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F3C29-3B47-22A2-B679-47810A503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39DE0-8C19-D7CF-D822-8F5322ACF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76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4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0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1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4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6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9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5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8B049-E9AC-D847-8ABE-1B021D64F88A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854AF2AA-CBFC-3132-3FE8-79E325916A4B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8430F28A-9D6C-E062-E271-3A3F02DCB2FF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66742A66-E1B5-E41A-1397-8E12C8753C0B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0187E31E-FB0C-F54C-ECD3-7FFDEDA015E9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1CC34A9F-89D1-62BD-B5F1-7E3C0965083D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CED00D43-AA8F-235D-F80F-84026F975A63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AB28FF10-6AA8-5AEC-CF1A-9667C0558986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1850B2-67F3-FD18-8386-6FF1705959BE}"/>
              </a:ext>
            </a:extLst>
          </p:cNvPr>
          <p:cNvSpPr txBox="1"/>
          <p:nvPr/>
        </p:nvSpPr>
        <p:spPr>
          <a:xfrm>
            <a:off x="1208584" y="450912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     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51191AB5-96B9-4677-209C-471F6812D667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14FE91EB-2860-84CE-4CA5-3C2F41EAEDD3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14759C4F-374B-D0E4-9150-884382D356DA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700D9D-A7BE-A4BC-62E4-2B760926CBB9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D70E390-E93E-5927-C467-0EBBDAAA40C6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648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96BBCF-3EF3-9AF5-1AEA-6A8BEE98B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301AEB-A8B3-08F9-5FC7-AE88C67C12AE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2: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MARKET DISRUPTION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A93512D3-3D93-FD14-477F-FD0BD7DA107E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26A5ABC6-B061-98CD-2F46-7E5B0A0B93A1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07DF8D08-6595-4489-7D6E-607C7C741F62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44D2BD78-BE87-3D56-2486-9CBA99D5D928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0FF43ED8-9782-16FE-1214-1B2410C96811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ROUND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6D1E2D8-D42E-BE99-2B32-01D7DE3D4D0E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F60F1D08-8327-03BB-EF22-BEFDD8152AE2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3AF40E3A-1CFD-68F9-277A-2170D2B5956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B342949E-7FC4-BF1A-D728-C7DEED71F66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1E100BEA-36A2-E9C8-6816-D8433B3823B0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7B6A017-A93D-3159-2538-9E426A29B2B2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27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876DDC-2832-BD11-2A3B-B4940DA9B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1078459-6A0E-FB87-9ACF-318A440B6A7D}"/>
              </a:ext>
            </a:extLst>
          </p:cNvPr>
          <p:cNvSpPr txBox="1"/>
          <p:nvPr/>
        </p:nvSpPr>
        <p:spPr>
          <a:xfrm>
            <a:off x="632520" y="1268809"/>
            <a:ext cx="864096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goal in round 2 is to continue to extend your range of resources.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Once the miners start, then trading starts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Make as many trades as you can!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Don't forget to record all trades on the Lego ledger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Recording trades: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Each parties in the trade writes their initials on  sticker,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Stick both stickers to the Lego brick that has been traded,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Now fix this brick to the Lego ledger,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participant who gained the brick in the trade should now take a replacement brick from the pile.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2D7D42-20CA-98CB-E49B-CD92D07B53D4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MARKET DISRUPTION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274E1CAA-9C8E-BA51-8A16-2A8E50978571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6ED121E-4EB3-5EDC-9ED4-6706ABADE9C8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13D2D9F4-B653-0BFF-E262-94AE4AFF3E00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317565CA-841F-C710-8205-4E319572C594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776CF20B-9376-6450-696F-01E8EE4F28E9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4284E679-3E83-4E88-790F-BA16C228C58B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263FDC37-60FB-8502-AAC5-75864CED9BEB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FBD5CA7F-4FBD-575B-232C-345090F735DC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ROUND 2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F10BF5-40C7-569C-F451-F73D2A6E0B20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5357E227-BF42-32D0-2DE7-1FEA83BA47DD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2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F0BD6928-F263-F6AB-3D1B-5950D5654E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276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762ECF-7AC5-57C4-7ECF-C0C3441E0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835375-D71E-A909-7302-8EC9C64828E9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3: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TRADE ANYTHING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FAADAA36-3CEA-7269-45DE-131495E1B2C2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C769C8E4-6B30-68C7-6240-D1830473F3C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1A10BC69-8963-C933-A1BF-F15CAB45056B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A20231C9-5394-DB41-908D-1D05C7C5BA37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19F1523B-2EF2-4C00-CFB2-D442AC800E1E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ROUND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99C730-DD33-9F56-588F-36715D3E9327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A3CD3808-DC32-211F-6433-7C3AA8F5EB1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476DD920-3184-51A7-34AC-8932C2A45EF3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2FB96AD3-6612-543A-3F08-B6C28F4D8005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EBB3E57-B6FD-576A-0ADA-434DF5F0A850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E0510589-02CD-C969-42A2-7B2C6DAC68FC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64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91B14-426D-C248-118F-009CAF755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2B58D48-E39C-7790-3921-61143492B357}"/>
              </a:ext>
            </a:extLst>
          </p:cNvPr>
          <p:cNvSpPr txBox="1"/>
          <p:nvPr/>
        </p:nvSpPr>
        <p:spPr>
          <a:xfrm>
            <a:off x="632520" y="1268809"/>
            <a:ext cx="864096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Trade anything! What do you want most, and how can you trade it?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Once the miners start, then trading starts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creative, think of what you really want to trade!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Don't forget to record all trades on the Lego ledger AND on the ledger board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02181-B6D9-CA88-AA7B-549EAD264A1E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TRADE ANYTHING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04D15AC8-D82B-E844-BBCB-48431DE26870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6460F3-107D-7E64-2C08-DD1779C3FE0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4F07C177-333B-D354-DCE3-136FD6A5912B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291236C7-88A3-AF7B-A4E6-0F6198BF1A7D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C3EB23A8-7FC3-7B1A-760D-EE8D82D527F6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9B31524B-DB25-A8A1-5614-B7D4D86FC424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E1D154E3-6BA3-D66E-394D-714B9C4B9085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C31D05D2-FEA2-157D-E83F-DBA6599582C5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ROUND 3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A6C214-38FF-7C0C-AA7D-28B583CD7C82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C0E09E28-7D60-F91D-3DE0-85DDD7EB56F3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3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ADCE5E7-48EF-0D7D-AAC6-D55D4A28B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39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AD524B-D738-F2C1-2B3B-F058ECAAF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1A4480-7BC2-FEC9-7CBB-22850236868B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DISCUSSION: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THOUGHTS AND IDEAS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CA089AF0-D2EC-4FD1-9B23-B3A33922B429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08FA5877-0E34-2CBC-2ED3-A2F8B8354D50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69C0754B-30DE-DFBC-DD92-8068F9D27E11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EA8E67A1-D4AD-1134-C622-42D9B31FDA85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D178A80E-613B-B48E-3A13-C9CEF0B1C151}"/>
              </a:ext>
            </a:extLst>
          </p:cNvPr>
          <p:cNvSpPr/>
          <p:nvPr/>
        </p:nvSpPr>
        <p:spPr>
          <a:xfrm>
            <a:off x="1794957" y="6235812"/>
            <a:ext cx="997803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DISCUSSION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40BB1-0EB2-1A10-6031-6EC48CD61ACB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20BA33E7-CA68-5448-BCD9-50BA09AB7CB0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AD73F001-0DB2-D38C-E2D9-B95B18DFA4BA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74A9D1DC-BDB4-D296-F54A-11B5A723713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0616A930-08DB-6D2E-4A33-DE671E4A2FDC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A0F01AB-CA32-718B-3CD3-A45DF9037BB6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52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3879D7-3C90-7AA5-7035-00E4771A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C33AB373-5A6B-9FB9-0097-B1004C6124C4}"/>
              </a:ext>
            </a:extLst>
          </p:cNvPr>
          <p:cNvSpPr txBox="1"/>
          <p:nvPr/>
        </p:nvSpPr>
        <p:spPr>
          <a:xfrm>
            <a:off x="632520" y="1268809"/>
            <a:ext cx="864096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"What surprised you about the trading experience?" "When did you trust the system? And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"Has this changed your view of money, and financial systems?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"How could Blockchains create different ways of types of financial system?"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"What might the impact of new financial systems mean?"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83C337-0FB7-ED8F-8087-44708A6EA13F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THOUGHTS AND IDEAS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9BCCCE6F-658A-29F6-EEBF-1BE45DCC33A4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0E865F2-F894-13DF-600D-C136F9D45CED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84C50C82-1A85-7EC6-883A-6A8884D9FD45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CF962D95-AC95-8DBF-4F79-BE897DFAAC0A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A1D0BD60-520F-F1CC-6139-C0B2AF9B0FE9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5ABF3AEB-3E2E-6CCD-AEC0-788604E271B0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337DC483-6C87-05F9-F114-9AB86C76C32E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1E567E6E-93F6-9F9E-9FDC-E12608FD1413}"/>
              </a:ext>
            </a:extLst>
          </p:cNvPr>
          <p:cNvSpPr/>
          <p:nvPr/>
        </p:nvSpPr>
        <p:spPr>
          <a:xfrm>
            <a:off x="1794957" y="6235812"/>
            <a:ext cx="997803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DISCUSSION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EB335F3-9152-AF51-F4E9-55526C837964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A646CED7-F96C-E994-B236-3ECB53614039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D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618A1EB-FF5D-CBD2-67C3-5FEACC93A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87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EB4A2B-5243-BDDA-9C8F-BDD1C2EB2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816F4D-B58E-34FF-1896-CDBDE41AE120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OPTIONAL: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DEVELOP NEW IDEAS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7071D4F2-60E8-9A71-C75F-8F703D0C1959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5FE487E7-6626-0E35-13A5-AECCA44CD983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AA1086D5-757E-15D6-3FC6-A9B4483AD184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29A7D226-F193-8A63-7AD1-B37FBBFCB878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9060DA99-0478-6A06-B899-3E1B79113631}"/>
              </a:ext>
            </a:extLst>
          </p:cNvPr>
          <p:cNvSpPr/>
          <p:nvPr/>
        </p:nvSpPr>
        <p:spPr>
          <a:xfrm>
            <a:off x="1794957" y="6235812"/>
            <a:ext cx="853787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OPTIONAL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2096552-5C28-FE88-6E86-C0753B47B014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68AEDA31-CBB2-D7D0-9BA4-54EBC2617DEE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3051B787-ECA9-CB9D-E5A2-667427A326E7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40667DF2-4239-E658-B3BD-52C411CD5D5E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F5527A70-8DAF-3590-50AE-87E33DFA17DF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57C7515-16BB-48BE-1437-7D15B7C62577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19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CE5E8D-1068-21FD-60AE-B08153582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4CBB61F-8AA0-BAD9-C596-FE6C27279E75}"/>
              </a:ext>
            </a:extLst>
          </p:cNvPr>
          <p:cNvSpPr txBox="1"/>
          <p:nvPr/>
        </p:nvSpPr>
        <p:spPr>
          <a:xfrm>
            <a:off x="632520" y="1268809"/>
            <a:ext cx="86409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text]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C0224F-0738-6CAA-AC2C-8184BF4BDE5B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DEVELOP NEW IDEAS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ED259913-F25E-10B3-23A3-873532B574C8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40617E-83F4-09B9-6385-7EEEA526DB89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7C30570E-CA79-BA41-5F7B-C45389FC05A1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FCE6125B-37F4-82C3-F71C-349CB6AA652D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4F3C87DB-F074-0BD6-79B9-DA86D5790CB5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D53C3203-6E38-2EB4-AEEE-F7E319FC5447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40FC79F2-6BDE-B671-0E5E-C66023D9877C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C47619F0-9ECF-FE5F-1CAA-B0C9EA4C3E2D}"/>
              </a:ext>
            </a:extLst>
          </p:cNvPr>
          <p:cNvSpPr/>
          <p:nvPr/>
        </p:nvSpPr>
        <p:spPr>
          <a:xfrm>
            <a:off x="1794957" y="6235812"/>
            <a:ext cx="853787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OPTIONAL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730EEB-1E70-6F73-572D-DE0A049DEC9C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7D727DA6-F8B5-7DD6-9921-8D808AC269B0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O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5EA07B06-00BC-F192-AA75-DD0255CCF6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855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BEBAD-8473-E4FB-15DC-4E86CE3FB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8C04A284-20CE-53E4-FA20-ED4D49E99357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1682D407-EAB7-294A-4574-002522344499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1B1DCBA3-89AA-2C78-6AFC-A12067F73FAC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0006CAC1-9F81-B6BB-B5BA-329404E383BB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9A4662EB-AF23-5E8D-1CDA-C5F1B0D30046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C6F624B7-3B3A-E645-4D3F-DE977A6AC4FB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617C0A9D-A91D-67F9-BC6B-5D283262D432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4316C6-73F3-0420-CB89-EB406AFF8E17}"/>
              </a:ext>
            </a:extLst>
          </p:cNvPr>
          <p:cNvSpPr txBox="1"/>
          <p:nvPr/>
        </p:nvSpPr>
        <p:spPr>
          <a:xfrm>
            <a:off x="1208584" y="450912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     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63502437-F850-EF7F-5ACE-2265B2CA3DFD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57C3B585-C948-1AEC-6619-39F9C6B7EEA8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4CDDF2B5-B2DF-B124-B34E-6384B7C4B666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D01414-9991-B4DC-F430-1822BF638292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B77682C-FFFB-F288-C4A5-D8073D8899DB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74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6224B-CFCC-9822-CED9-FB773D31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14F0267A-3431-18B0-FB42-B47A0821D70A}"/>
              </a:ext>
            </a:extLst>
          </p:cNvPr>
          <p:cNvSpPr txBox="1"/>
          <p:nvPr/>
        </p:nvSpPr>
        <p:spPr>
          <a:xfrm>
            <a:off x="632520" y="1268809"/>
            <a:ext cx="864096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Welcome to </a:t>
            </a:r>
            <a:r>
              <a:rPr lang="en-GB" sz="1500" dirty="0" err="1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BlockExchange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! 👋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 err="1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BlockExchange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 is a face-paced, interactive game-like experience designed to help people understand the basics of blockchain and experience decentralised, peer to peer trading. Through hands-on trading rounds, participants experience firsthand how blockchain can create transparent, </a:t>
            </a:r>
            <a:r>
              <a:rPr lang="en-GB" sz="1500" dirty="0" err="1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trustless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 transactions without centralised control.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1C8717A0-DD12-DDDC-E654-3004BB450C8A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6C39E-0DC8-59FD-25BF-DF42151D26F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6204B2-A461-9EDA-3866-6F0DE8B1423A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INTRODUCTION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1DDB96A-5449-CE96-2DA2-90D810053AA3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nip Same-side Corner of Rectangle 3">
            <a:extLst>
              <a:ext uri="{FF2B5EF4-FFF2-40B4-BE49-F238E27FC236}">
                <a16:creationId xmlns:a16="http://schemas.microsoft.com/office/drawing/2014/main" id="{4FF2A528-3463-B5DF-B243-1239C528C73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B7A9E41-DE1D-93B8-9384-6686FA40735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6B879E18-8314-6A8F-EE40-9641A29EAF9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FFB98A28-84B8-58D8-DDC2-789B8F0E9592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4EFC10D-2D60-BA71-F0D3-BB3FFBBC47A6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1D73F4BA-3594-E0F2-3389-D696CF73A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0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E57F2-072D-7C39-3D35-E782E9026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E9043DE-FB1B-2735-E500-F8D1424E9D58}"/>
              </a:ext>
            </a:extLst>
          </p:cNvPr>
          <p:cNvSpPr txBox="1"/>
          <p:nvPr/>
        </p:nvSpPr>
        <p:spPr>
          <a:xfrm>
            <a:off x="2010171" y="1342997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Listen to each other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4217A3B-4B91-4788-D82C-5F7667E8E26B}"/>
              </a:ext>
            </a:extLst>
          </p:cNvPr>
          <p:cNvSpPr/>
          <p:nvPr/>
        </p:nvSpPr>
        <p:spPr>
          <a:xfrm>
            <a:off x="1350518" y="1268810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A5E6993-A47B-1AE1-847E-BA43720EE845}"/>
              </a:ext>
            </a:extLst>
          </p:cNvPr>
          <p:cNvSpPr/>
          <p:nvPr/>
        </p:nvSpPr>
        <p:spPr>
          <a:xfrm>
            <a:off x="1350518" y="31769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64B3C2A-8C8A-976D-68AE-14AC19CD94BE}"/>
              </a:ext>
            </a:extLst>
          </p:cNvPr>
          <p:cNvSpPr/>
          <p:nvPr/>
        </p:nvSpPr>
        <p:spPr>
          <a:xfrm>
            <a:off x="1350519" y="508513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B310A72-BC0B-D072-9A27-8E6C328066CD}"/>
              </a:ext>
            </a:extLst>
          </p:cNvPr>
          <p:cNvSpPr/>
          <p:nvPr/>
        </p:nvSpPr>
        <p:spPr>
          <a:xfrm>
            <a:off x="1350518" y="222415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1B426D4-EDB1-EA51-1EE9-76CA10CDF365}"/>
              </a:ext>
            </a:extLst>
          </p:cNvPr>
          <p:cNvSpPr/>
          <p:nvPr/>
        </p:nvSpPr>
        <p:spPr>
          <a:xfrm>
            <a:off x="1350518" y="4137475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5AFAAB-16BA-7757-157C-EF0D85656EA1}"/>
              </a:ext>
            </a:extLst>
          </p:cNvPr>
          <p:cNvSpPr txBox="1"/>
          <p:nvPr/>
        </p:nvSpPr>
        <p:spPr>
          <a:xfrm>
            <a:off x="6332727" y="1218870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Everyone's opinion counts equally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EF98065-1E22-A845-8D38-BF5761785248}"/>
              </a:ext>
            </a:extLst>
          </p:cNvPr>
          <p:cNvSpPr/>
          <p:nvPr/>
        </p:nvSpPr>
        <p:spPr>
          <a:xfrm>
            <a:off x="5673080" y="127879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6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0C70884-95D9-6A09-6681-E4FA015DCA94}"/>
              </a:ext>
            </a:extLst>
          </p:cNvPr>
          <p:cNvSpPr/>
          <p:nvPr/>
        </p:nvSpPr>
        <p:spPr>
          <a:xfrm>
            <a:off x="5673074" y="318695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8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9122BF-F728-F12A-4111-B9944F2E1A6D}"/>
              </a:ext>
            </a:extLst>
          </p:cNvPr>
          <p:cNvSpPr/>
          <p:nvPr/>
        </p:nvSpPr>
        <p:spPr>
          <a:xfrm>
            <a:off x="5673074" y="223413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7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1D3EFF7-CEE9-A24E-EDE3-28C23AD87359}"/>
              </a:ext>
            </a:extLst>
          </p:cNvPr>
          <p:cNvSpPr/>
          <p:nvPr/>
        </p:nvSpPr>
        <p:spPr>
          <a:xfrm>
            <a:off x="5673074" y="4147457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28DDF9-7A5F-8CCB-4A9B-A769408411C1}"/>
              </a:ext>
            </a:extLst>
          </p:cNvPr>
          <p:cNvSpPr txBox="1"/>
          <p:nvPr/>
        </p:nvSpPr>
        <p:spPr>
          <a:xfrm>
            <a:off x="2010171" y="2148394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This is a judgement-free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24CC4-93A4-D4D8-BABC-05AD8C8E6DF5}"/>
              </a:ext>
            </a:extLst>
          </p:cNvPr>
          <p:cNvSpPr txBox="1"/>
          <p:nvPr/>
        </p:nvSpPr>
        <p:spPr>
          <a:xfrm>
            <a:off x="2010170" y="3230791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inquisitive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D9D866-C183-6BB9-4A0C-2ED5F3F6BAE0}"/>
              </a:ext>
            </a:extLst>
          </p:cNvPr>
          <p:cNvSpPr txBox="1"/>
          <p:nvPr/>
        </p:nvSpPr>
        <p:spPr>
          <a:xfrm>
            <a:off x="2010169" y="4097381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There is no single correct answer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D61A6-534A-6BCE-9A31-72520189A718}"/>
              </a:ext>
            </a:extLst>
          </p:cNvPr>
          <p:cNvSpPr txBox="1"/>
          <p:nvPr/>
        </p:nvSpPr>
        <p:spPr>
          <a:xfrm>
            <a:off x="2010171" y="5155456"/>
            <a:ext cx="243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Think out loud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63C187-92A1-9B98-FC9B-7F132964953E}"/>
              </a:ext>
            </a:extLst>
          </p:cNvPr>
          <p:cNvSpPr txBox="1"/>
          <p:nvPr/>
        </p:nvSpPr>
        <p:spPr>
          <a:xfrm>
            <a:off x="6332727" y="2148394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Let everyone speak 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243D3F-B17B-4AE0-8778-BE684313BE30}"/>
              </a:ext>
            </a:extLst>
          </p:cNvPr>
          <p:cNvSpPr txBox="1"/>
          <p:nvPr/>
        </p:nvSpPr>
        <p:spPr>
          <a:xfrm>
            <a:off x="6332727" y="3257183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Stay focused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DDD462D-E84E-C92E-E692-9B2A9BD498C4}"/>
              </a:ext>
            </a:extLst>
          </p:cNvPr>
          <p:cNvSpPr txBox="1"/>
          <p:nvPr/>
        </p:nvSpPr>
        <p:spPr>
          <a:xfrm>
            <a:off x="6332727" y="4231646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positive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DF0AE0A-45CA-C7EA-B684-308043EBB698}"/>
              </a:ext>
            </a:extLst>
          </p:cNvPr>
          <p:cNvCxnSpPr>
            <a:stCxn id="2" idx="4"/>
            <a:endCxn id="18" idx="0"/>
          </p:cNvCxnSpPr>
          <p:nvPr/>
        </p:nvCxnSpPr>
        <p:spPr>
          <a:xfrm>
            <a:off x="1602547" y="1772868"/>
            <a:ext cx="0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A005C1A-D883-9CA3-07BD-E3E5145805A5}"/>
              </a:ext>
            </a:extLst>
          </p:cNvPr>
          <p:cNvCxnSpPr>
            <a:stCxn id="18" idx="4"/>
            <a:endCxn id="8" idx="0"/>
          </p:cNvCxnSpPr>
          <p:nvPr/>
        </p:nvCxnSpPr>
        <p:spPr>
          <a:xfrm>
            <a:off x="1602547" y="2728209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F4BC888-B077-6F69-CC9A-00EC175EA113}"/>
              </a:ext>
            </a:extLst>
          </p:cNvPr>
          <p:cNvCxnSpPr>
            <a:stCxn id="8" idx="4"/>
            <a:endCxn id="19" idx="0"/>
          </p:cNvCxnSpPr>
          <p:nvPr/>
        </p:nvCxnSpPr>
        <p:spPr>
          <a:xfrm>
            <a:off x="1602547" y="3681029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0D6008-AD4E-1004-DD48-8A01B973C79F}"/>
              </a:ext>
            </a:extLst>
          </p:cNvPr>
          <p:cNvCxnSpPr>
            <a:stCxn id="19" idx="4"/>
            <a:endCxn id="17" idx="0"/>
          </p:cNvCxnSpPr>
          <p:nvPr/>
        </p:nvCxnSpPr>
        <p:spPr>
          <a:xfrm>
            <a:off x="1602547" y="4641533"/>
            <a:ext cx="1" cy="443599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A5DC82F-E272-7C1C-3C36-79EAB1AD5168}"/>
              </a:ext>
            </a:extLst>
          </p:cNvPr>
          <p:cNvCxnSpPr>
            <a:stCxn id="21" idx="4"/>
            <a:endCxn id="25" idx="0"/>
          </p:cNvCxnSpPr>
          <p:nvPr/>
        </p:nvCxnSpPr>
        <p:spPr>
          <a:xfrm flipH="1">
            <a:off x="5925103" y="1782850"/>
            <a:ext cx="6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A48D5F2-009F-2AB2-1FB3-82A96B6698F8}"/>
              </a:ext>
            </a:extLst>
          </p:cNvPr>
          <p:cNvCxnSpPr>
            <a:stCxn id="25" idx="4"/>
            <a:endCxn id="22" idx="0"/>
          </p:cNvCxnSpPr>
          <p:nvPr/>
        </p:nvCxnSpPr>
        <p:spPr>
          <a:xfrm>
            <a:off x="5925103" y="2738191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D5E2154-80EF-BF9D-C5D8-0732D7BB61EC}"/>
              </a:ext>
            </a:extLst>
          </p:cNvPr>
          <p:cNvCxnSpPr>
            <a:stCxn id="22" idx="4"/>
            <a:endCxn id="26" idx="0"/>
          </p:cNvCxnSpPr>
          <p:nvPr/>
        </p:nvCxnSpPr>
        <p:spPr>
          <a:xfrm>
            <a:off x="5925103" y="3691011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C9F5C25-DEDA-CC49-75AE-0D0D3C3D3BD2}"/>
              </a:ext>
            </a:extLst>
          </p:cNvPr>
          <p:cNvSpPr/>
          <p:nvPr/>
        </p:nvSpPr>
        <p:spPr>
          <a:xfrm>
            <a:off x="5673074" y="50865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D94145-CC42-E877-392D-4F92B3867F21}"/>
              </a:ext>
            </a:extLst>
          </p:cNvPr>
          <p:cNvSpPr txBox="1"/>
          <p:nvPr/>
        </p:nvSpPr>
        <p:spPr>
          <a:xfrm>
            <a:off x="5673074" y="5155456"/>
            <a:ext cx="5040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C9BD60-14E8-24BE-A255-2B63FB2C08CD}"/>
              </a:ext>
            </a:extLst>
          </p:cNvPr>
          <p:cNvSpPr txBox="1"/>
          <p:nvPr/>
        </p:nvSpPr>
        <p:spPr>
          <a:xfrm>
            <a:off x="6332727" y="5154672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Write it down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B56EC-1FEE-A333-9978-823AA07A2B8D}"/>
              </a:ext>
            </a:extLst>
          </p:cNvPr>
          <p:cNvCxnSpPr>
            <a:cxnSpLocks/>
            <a:stCxn id="26" idx="4"/>
            <a:endCxn id="5" idx="0"/>
          </p:cNvCxnSpPr>
          <p:nvPr/>
        </p:nvCxnSpPr>
        <p:spPr>
          <a:xfrm>
            <a:off x="5925103" y="4651515"/>
            <a:ext cx="0" cy="43505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D592248-DA08-D4AE-915A-002366D31E81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WORKSHOP RULES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A18CF9E0-C764-E5E4-053B-762086838694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297CBA-AD3F-142B-81F8-E5BCC8F15555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32BE27F-008C-157B-2303-487655671076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2A142948-1FAD-5BAE-32E8-C77F514A1EC5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Snip Same-side Corner of Rectangle 38">
            <a:extLst>
              <a:ext uri="{FF2B5EF4-FFF2-40B4-BE49-F238E27FC236}">
                <a16:creationId xmlns:a16="http://schemas.microsoft.com/office/drawing/2014/main" id="{696C689A-FA7D-A612-1802-D63F68BC55BB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" name="Snip Diagonal Corner of Rectangle 40">
            <a:extLst>
              <a:ext uri="{FF2B5EF4-FFF2-40B4-BE49-F238E27FC236}">
                <a16:creationId xmlns:a16="http://schemas.microsoft.com/office/drawing/2014/main" id="{03ED83F9-6047-AE3C-A2ED-98606124EC3F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D88BF740-2929-B1DC-6B4F-2544C02C41E6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Triangle 44">
            <a:extLst>
              <a:ext uri="{FF2B5EF4-FFF2-40B4-BE49-F238E27FC236}">
                <a16:creationId xmlns:a16="http://schemas.microsoft.com/office/drawing/2014/main" id="{20DB9466-8C85-5D26-D00C-A83E10FE5491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835D9E8-A6AD-3DE3-28D9-A4356D463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B57644-3B20-F9D2-6153-BE2073C70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8736E5EF-92B0-1C97-32B7-AE6899DF1E9D}"/>
              </a:ext>
            </a:extLst>
          </p:cNvPr>
          <p:cNvSpPr txBox="1"/>
          <p:nvPr/>
        </p:nvSpPr>
        <p:spPr>
          <a:xfrm>
            <a:off x="632520" y="1268809"/>
            <a:ext cx="86409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Introductions and Workshop Overview</a:t>
            </a:r>
            <a:b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</a:br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Gameplay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→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1: Start Trading</a:t>
            </a: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→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2: Market Disruption</a:t>
            </a: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→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3: Trade Anything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Light" pitchFamily="2" charset="77"/>
              <a:ea typeface="Spoof Trial Light" pitchFamily="2" charset="77"/>
            </a:endParaRPr>
          </a:p>
          <a:p>
            <a:r>
              <a:rPr lang="en-GB" sz="15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Post Game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Light" pitchFamily="2" charset="77"/>
              <a:ea typeface="Spoof Trial Light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→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Pull Together Thoughts &amp; Developing Ideas (Discussion)</a:t>
            </a: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→ 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Explore New Designs &amp; Concepts  (Optional)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1529BC-84BD-2138-361D-6ED3233095FC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WORKSHOP STRUCTURE</a:t>
            </a:r>
          </a:p>
        </p:txBody>
      </p:sp>
      <p:sp>
        <p:nvSpPr>
          <p:cNvPr id="4" name="Snip Diagonal Corner of Rectangle 3">
            <a:extLst>
              <a:ext uri="{FF2B5EF4-FFF2-40B4-BE49-F238E27FC236}">
                <a16:creationId xmlns:a16="http://schemas.microsoft.com/office/drawing/2014/main" id="{8F68FE6F-396B-0D4D-321A-5AD96C58D099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6C92C1-36EB-3FBF-5BD9-CB2B505D7C32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C41B21-1E82-DCCB-5EAD-3FF25461E767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Snip Same-side Corner of Rectangle 13">
            <a:extLst>
              <a:ext uri="{FF2B5EF4-FFF2-40B4-BE49-F238E27FC236}">
                <a16:creationId xmlns:a16="http://schemas.microsoft.com/office/drawing/2014/main" id="{02BFA8F2-159B-6AD8-C157-804A793D1FF4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Snip Same-side Corner of Rectangle 14">
            <a:extLst>
              <a:ext uri="{FF2B5EF4-FFF2-40B4-BE49-F238E27FC236}">
                <a16:creationId xmlns:a16="http://schemas.microsoft.com/office/drawing/2014/main" id="{F110CC15-7D1A-C855-1F9D-A8D997B9CF97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Diagonal Corner of Rectangle 15">
            <a:extLst>
              <a:ext uri="{FF2B5EF4-FFF2-40B4-BE49-F238E27FC236}">
                <a16:creationId xmlns:a16="http://schemas.microsoft.com/office/drawing/2014/main" id="{AD847D9B-CD7F-705D-48F5-0D983E77FF43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66E976D9-48C6-C972-D619-00892DC9A62F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539B8FC3-AFE0-3997-1E93-7BA1A57CEEBD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8BF8A89-4A77-7692-F949-26D449671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74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7A94EF-BF2A-EB97-33D7-095CD7AEE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ABC6A6C-9E95-CB5A-24FF-D740A29501BA}"/>
              </a:ext>
            </a:extLst>
          </p:cNvPr>
          <p:cNvSpPr txBox="1"/>
          <p:nvPr/>
        </p:nvSpPr>
        <p:spPr>
          <a:xfrm>
            <a:off x="632520" y="1268809"/>
            <a:ext cx="86409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Gain insight into the structures of Blockchain, and how peer-to-peer trading can work without a centralised authority.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Consider the benefits and drawbacks of trading on  the Blockchain.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Explore how decentralised trading might be relevant to your sector/organisation.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36DD8E-6025-82CA-2D4C-1B34E9DD100F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WORKSHOP OBJECTIVES</a:t>
            </a:r>
          </a:p>
        </p:txBody>
      </p:sp>
      <p:sp>
        <p:nvSpPr>
          <p:cNvPr id="19" name="Snip Diagonal Corner of Rectangle 18">
            <a:extLst>
              <a:ext uri="{FF2B5EF4-FFF2-40B4-BE49-F238E27FC236}">
                <a16:creationId xmlns:a16="http://schemas.microsoft.com/office/drawing/2014/main" id="{BD822B5A-2119-538A-8FB1-3B8EF13E6CFF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2FAAB74-BA76-95BB-F6F7-4CC64968EB01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8335C58-0BCB-B39F-4B73-F86D1A4EE080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Snip Same-side Corner of Rectangle 21">
            <a:extLst>
              <a:ext uri="{FF2B5EF4-FFF2-40B4-BE49-F238E27FC236}">
                <a16:creationId xmlns:a16="http://schemas.microsoft.com/office/drawing/2014/main" id="{77416438-899B-41F3-83BC-344DCA60EA0E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Snip Same-side Corner of Rectangle 23">
            <a:extLst>
              <a:ext uri="{FF2B5EF4-FFF2-40B4-BE49-F238E27FC236}">
                <a16:creationId xmlns:a16="http://schemas.microsoft.com/office/drawing/2014/main" id="{3205DFAB-35DD-47AF-4757-DEE0B67A7C38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Snip Diagonal Corner of Rectangle 24">
            <a:extLst>
              <a:ext uri="{FF2B5EF4-FFF2-40B4-BE49-F238E27FC236}">
                <a16:creationId xmlns:a16="http://schemas.microsoft.com/office/drawing/2014/main" id="{61714DF2-CDB4-426A-70F7-BDF9B427D265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2393592E-38F3-7E87-7BE1-EE48C1684A58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Triangle 26">
            <a:extLst>
              <a:ext uri="{FF2B5EF4-FFF2-40B4-BE49-F238E27FC236}">
                <a16:creationId xmlns:a16="http://schemas.microsoft.com/office/drawing/2014/main" id="{94724C40-112A-0AAB-84B9-760CFD648048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EC94C1E-1666-8EF0-B3C5-55842393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975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EB54B-BED5-8E42-932A-B8D197F32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C5F7F-D0F4-461C-3530-95944B59558D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LET’S GET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SET UP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22D60630-9775-C8A8-DE99-5DE362A73442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BD2A1480-5091-00C7-61F2-C336F8BB186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EA789EDE-BAE8-5F98-CC2A-9B57B51EB44C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C6F09B3-5417-E8C6-8439-5BF16716590F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2180F1C7-024E-0341-A523-1A9B1798B541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PRE GAME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D2D5689-0A3F-3307-5AB9-AEA4E0151B6A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EACB6750-82D6-E250-041A-DEE07BA6D5E6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566E1A69-FF22-D686-07B9-1D395B7756C0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B3949A98-01D6-313B-F1AC-54019902D88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22BBF74-9B6E-9FEA-8623-9675D41E4658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191CE8F8-6298-571A-4F67-9E7D2A0BEC2F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51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17591-6B8D-2450-D719-6C5FE9255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91B08326-153A-6136-348B-B18A0C232649}"/>
              </a:ext>
            </a:extLst>
          </p:cNvPr>
          <p:cNvSpPr txBox="1"/>
          <p:nvPr/>
        </p:nvSpPr>
        <p:spPr>
          <a:xfrm>
            <a:off x="632520" y="1268809"/>
            <a:ext cx="86409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Each participant should have: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6 resource cards, 3 each of 2 different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10 Lego bricks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Access to small stickers that fit on the Lego blocks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Pens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Everyone should be able to easily access the Lego base plate for recording trades.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Block Exchange Miners: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We need 3 volunteers to be the miners for the first 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miners will compete with each other to solve numbers puzzles (don't worry, we've made these quite straightforward!)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first miner to complete the puzzles wins 25 Lego bricks!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Ready to go!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08B451-AD17-8E92-39E2-8000C23B5BB0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LET’S GET SET UP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36F8E5D0-474C-28A3-7C22-735D9B596EC0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F0FF8D-5B1D-2E7F-4D70-12C49AE7CE9B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A4D92B63-E15D-9779-61CA-5885F4DB67A6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E4C7249E-6324-BC4B-C793-09177133B8A2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1E7F17C3-5A38-89C0-B9DD-7D6523468C02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3A3E9D07-E98C-3746-C140-9D12BB525A61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601C901E-641E-288E-028A-B3CA4A56008C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1FF12F1C-704B-2168-BE19-7D51BBF212DD}"/>
              </a:ext>
            </a:extLst>
          </p:cNvPr>
          <p:cNvSpPr/>
          <p:nvPr/>
        </p:nvSpPr>
        <p:spPr>
          <a:xfrm>
            <a:off x="1794957" y="6235812"/>
            <a:ext cx="781779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PRE GAME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8B9B4C9-F695-DA56-176B-E0DDAF830521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BFFA4573-1238-688C-9D21-B888D54F554F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P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B3D246-F2F2-CF50-A4C7-0FAE67D50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6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E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4EBCCE-17FE-B95D-D445-9BB73CB04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3032E7-D37B-33FC-A228-62414D0D8BEF}"/>
              </a:ext>
            </a:extLst>
          </p:cNvPr>
          <p:cNvSpPr txBox="1"/>
          <p:nvPr/>
        </p:nvSpPr>
        <p:spPr>
          <a:xfrm>
            <a:off x="848544" y="245950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ROUND 1:</a:t>
            </a:r>
          </a:p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START TRADING!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FDDD1AD7-F4EC-BD9F-F82E-CDD3DFC66E03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296A68F1-A6E5-8D66-6060-06C9341E76D2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107F133A-1BBC-7D41-B287-2717B4CFA40F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8C6E7B74-9633-E1AE-7D64-3160B884598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7CEF7267-CE50-E18A-90EE-0242004C3A38}"/>
              </a:ext>
            </a:extLst>
          </p:cNvPr>
          <p:cNvSpPr/>
          <p:nvPr/>
        </p:nvSpPr>
        <p:spPr>
          <a:xfrm>
            <a:off x="1794957" y="6235812"/>
            <a:ext cx="709771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FCE54"/>
                </a:solidFill>
                <a:latin typeface="Spoof Trial Light" pitchFamily="2" charset="77"/>
                <a:ea typeface="Spoof Trial Light" pitchFamily="2" charset="77"/>
              </a:rPr>
              <a:t>ROUND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158056-6416-0DCA-8105-BFC36C786DE8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4F686645-FBDE-9A32-CD9E-1139C2CF06CB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32827F5A-5FAB-4CE2-A81D-6E448A37DD5C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D6D56A3D-3478-F764-AAAE-944AC5C89084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23E0801B-1638-3B09-411A-4711FB9F3338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9AE3C649-2D14-1CFA-29EF-C3C0ECCC36B8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FFCE54"/>
          </a:solidFill>
          <a:ln w="6350">
            <a:solidFill>
              <a:srgbClr val="FFCE5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3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2F65BA-162E-7FD6-95AD-1D0606807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E524FE10-2939-E189-972E-23241F71826C}"/>
              </a:ext>
            </a:extLst>
          </p:cNvPr>
          <p:cNvSpPr txBox="1"/>
          <p:nvPr/>
        </p:nvSpPr>
        <p:spPr>
          <a:xfrm>
            <a:off x="632520" y="1268809"/>
            <a:ext cx="864096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goal in round 1 is to get a diverse mix of resource cards.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Once the miners start, then trading starts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Make as many trades as you can!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Don't forget to record all trades on the Lego ledger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Recording trades: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Each parties in the trade writes their initials on  sticker,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Stick both stickers to the Lego brick that has been traded,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Now fix this brick to the Lego ledger,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 participant who gained the brick in the trade should now take a replacement brick from the pile.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B49337-ACD3-A464-8C89-6A96C8FAEA77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F6BB42"/>
                </a:solidFill>
                <a:latin typeface="Spoof Trial Thin" pitchFamily="2" charset="77"/>
                <a:ea typeface="Spoof Trial Thin" pitchFamily="2" charset="77"/>
              </a:rPr>
              <a:t>START TRADING!</a:t>
            </a: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6628AD9B-3980-94AF-71E1-4F2A66C895C9}"/>
              </a:ext>
            </a:extLst>
          </p:cNvPr>
          <p:cNvSpPr/>
          <p:nvPr/>
        </p:nvSpPr>
        <p:spPr>
          <a:xfrm>
            <a:off x="416496" y="6237312"/>
            <a:ext cx="1224136" cy="288032"/>
          </a:xfrm>
          <a:prstGeom prst="snip2DiagRect">
            <a:avLst/>
          </a:prstGeom>
          <a:noFill/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F6BB42"/>
                </a:solidFill>
                <a:latin typeface="Spoof Trial Light" pitchFamily="2" charset="77"/>
                <a:ea typeface="Spoof Trial Light" pitchFamily="2" charset="77"/>
              </a:rPr>
              <a:t>BLOCKEXCHANGE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179CDD0-8446-4BE1-3748-FD4D645FAC14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1D513256-A181-89B7-8FEB-25D5EBCE4EC4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nip Same-side Corner of Rectangle 15">
            <a:extLst>
              <a:ext uri="{FF2B5EF4-FFF2-40B4-BE49-F238E27FC236}">
                <a16:creationId xmlns:a16="http://schemas.microsoft.com/office/drawing/2014/main" id="{5D0C6924-7DE8-5943-C746-CE3C03C686C8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Snip Diagonal Corner of Rectangle 16">
            <a:extLst>
              <a:ext uri="{FF2B5EF4-FFF2-40B4-BE49-F238E27FC236}">
                <a16:creationId xmlns:a16="http://schemas.microsoft.com/office/drawing/2014/main" id="{1BA4456A-D31C-9CB7-4875-3D927A555EF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39ADE579-C0DF-A3D4-EA0B-9226A1D26262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9C618FA2-C811-83A5-F7F1-451BA4683ECC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nip Diagonal Corner of Rectangle 19">
            <a:extLst>
              <a:ext uri="{FF2B5EF4-FFF2-40B4-BE49-F238E27FC236}">
                <a16:creationId xmlns:a16="http://schemas.microsoft.com/office/drawing/2014/main" id="{40A4554F-5F6E-76B5-CD16-E00C8D717B10}"/>
              </a:ext>
            </a:extLst>
          </p:cNvPr>
          <p:cNvSpPr/>
          <p:nvPr/>
        </p:nvSpPr>
        <p:spPr>
          <a:xfrm>
            <a:off x="1794957" y="6235812"/>
            <a:ext cx="709771" cy="288032"/>
          </a:xfrm>
          <a:prstGeom prst="snip2DiagRect">
            <a:avLst/>
          </a:prstGeom>
          <a:solidFill>
            <a:srgbClr val="F6BB42"/>
          </a:solidFill>
          <a:ln w="12700"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ROUND 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7063295-6577-80C8-2B8F-1ACFF3BA43DA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F6BB4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3C64D531-C52E-876E-C97D-BD314E6EC40E}"/>
              </a:ext>
            </a:extLst>
          </p:cNvPr>
          <p:cNvSpPr/>
          <p:nvPr/>
        </p:nvSpPr>
        <p:spPr>
          <a:xfrm>
            <a:off x="8795505" y="388775"/>
            <a:ext cx="286297" cy="286297"/>
          </a:xfrm>
          <a:prstGeom prst="snip2DiagRect">
            <a:avLst>
              <a:gd name="adj1" fmla="val 17485"/>
              <a:gd name="adj2" fmla="val 0"/>
            </a:avLst>
          </a:prstGeom>
          <a:solidFill>
            <a:srgbClr val="F6BB42"/>
          </a:solidFill>
          <a:ln>
            <a:solidFill>
              <a:srgbClr val="F6BB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latin typeface="Spoof Trial Light" pitchFamily="2" charset="77"/>
                <a:ea typeface="Spoof Trial Light" pitchFamily="2" charset="77"/>
              </a:rPr>
              <a:t>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7FAD829-BB17-6089-925D-E5518EF691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8520" cy="30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72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9274</TotalTime>
  <Words>691</Words>
  <Application>Microsoft Macintosh PowerPoint</Application>
  <PresentationFormat>A4 Paper (210x297 mm)</PresentationFormat>
  <Paragraphs>155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Spoof Trial Light</vt:lpstr>
      <vt:lpstr>Spoof Trial Thin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Morrison</dc:creator>
  <cp:lastModifiedBy>Kyle Morrison</cp:lastModifiedBy>
  <cp:revision>29</cp:revision>
  <dcterms:created xsi:type="dcterms:W3CDTF">2025-10-03T11:26:35Z</dcterms:created>
  <dcterms:modified xsi:type="dcterms:W3CDTF">2026-02-12T19:06:08Z</dcterms:modified>
</cp:coreProperties>
</file>