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256" r:id="rId2"/>
    <p:sldId id="269" r:id="rId3"/>
    <p:sldId id="272" r:id="rId4"/>
    <p:sldId id="257" r:id="rId5"/>
    <p:sldId id="274" r:id="rId6"/>
    <p:sldId id="281" r:id="rId7"/>
    <p:sldId id="268" r:id="rId8"/>
    <p:sldId id="316" r:id="rId9"/>
    <p:sldId id="317" r:id="rId10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72AD"/>
    <a:srgbClr val="8CC152"/>
    <a:srgbClr val="F6BB42"/>
    <a:srgbClr val="FFCE54"/>
    <a:srgbClr val="4A89DC"/>
    <a:srgbClr val="3BAFDA"/>
    <a:srgbClr val="FFC6C6"/>
    <a:srgbClr val="ED5565"/>
    <a:srgbClr val="DA4453"/>
    <a:srgbClr val="967B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153"/>
    <p:restoredTop sz="95852"/>
  </p:normalViewPr>
  <p:slideViewPr>
    <p:cSldViewPr>
      <p:cViewPr>
        <p:scale>
          <a:sx n="170" d="100"/>
          <a:sy n="170" d="100"/>
        </p:scale>
        <p:origin x="144" y="144"/>
      </p:cViewPr>
      <p:guideLst>
        <p:guide orient="horz" pos="2160"/>
        <p:guide pos="312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288EC6-F52B-AC4D-867F-1F5D08838933}" type="datetimeFigureOut">
              <a:rPr lang="en-US" smtClean="0"/>
              <a:t>3/2/26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2FC36E-233F-7D49-9455-E05A44D90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773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2FC36E-233F-7D49-9455-E05A44D90DD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0753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2FC36E-233F-7D49-9455-E05A44D90DD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2368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3F5AB9-8A2C-F478-7482-4B6DC0EC3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D3B806-13CE-B30F-1733-968B427F35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5DC4CB9-417F-0AAD-F381-39361AD2EC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2D70F3-3404-6658-7E6E-44357D334C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2FC36E-233F-7D49-9455-E05A44D90DD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77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046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09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948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142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807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3/2/26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41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3/2/26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19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3/2/26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541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3/2/26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662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3/2/26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695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3/2/26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252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A8B049-E9AC-D847-8ABE-1B021D64F88A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774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L-shape 31">
            <a:extLst>
              <a:ext uri="{FF2B5EF4-FFF2-40B4-BE49-F238E27FC236}">
                <a16:creationId xmlns:a16="http://schemas.microsoft.com/office/drawing/2014/main" id="{854AF2AA-CBFC-3132-3FE8-79E325916A4B}"/>
              </a:ext>
            </a:extLst>
          </p:cNvPr>
          <p:cNvSpPr/>
          <p:nvPr/>
        </p:nvSpPr>
        <p:spPr>
          <a:xfrm rot="8100000">
            <a:off x="1533837" y="876743"/>
            <a:ext cx="712843" cy="712841"/>
          </a:xfrm>
          <a:prstGeom prst="corner">
            <a:avLst/>
          </a:prstGeom>
          <a:solidFill>
            <a:srgbClr val="D772AD"/>
          </a:solidFill>
          <a:ln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BAFDA"/>
              </a:solidFill>
            </a:endParaRPr>
          </a:p>
        </p:txBody>
      </p:sp>
      <p:sp>
        <p:nvSpPr>
          <p:cNvPr id="39" name="L-shape 38">
            <a:extLst>
              <a:ext uri="{FF2B5EF4-FFF2-40B4-BE49-F238E27FC236}">
                <a16:creationId xmlns:a16="http://schemas.microsoft.com/office/drawing/2014/main" id="{8430F28A-9D6C-E062-E271-3A3F02DCB2FF}"/>
              </a:ext>
            </a:extLst>
          </p:cNvPr>
          <p:cNvSpPr/>
          <p:nvPr/>
        </p:nvSpPr>
        <p:spPr>
          <a:xfrm rot="9900000">
            <a:off x="2294261" y="5453319"/>
            <a:ext cx="712843" cy="712841"/>
          </a:xfrm>
          <a:prstGeom prst="corner">
            <a:avLst/>
          </a:prstGeom>
          <a:solidFill>
            <a:srgbClr val="D772AD"/>
          </a:solidFill>
          <a:ln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L-shape 39">
            <a:extLst>
              <a:ext uri="{FF2B5EF4-FFF2-40B4-BE49-F238E27FC236}">
                <a16:creationId xmlns:a16="http://schemas.microsoft.com/office/drawing/2014/main" id="{66742A66-E1B5-E41A-1397-8E12C8753C0B}"/>
              </a:ext>
            </a:extLst>
          </p:cNvPr>
          <p:cNvSpPr/>
          <p:nvPr/>
        </p:nvSpPr>
        <p:spPr>
          <a:xfrm rot="18000000">
            <a:off x="6944045" y="5187085"/>
            <a:ext cx="712843" cy="712841"/>
          </a:xfrm>
          <a:prstGeom prst="corner">
            <a:avLst/>
          </a:prstGeom>
          <a:solidFill>
            <a:srgbClr val="D772AD"/>
          </a:solidFill>
          <a:ln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L-shape 37">
            <a:extLst>
              <a:ext uri="{FF2B5EF4-FFF2-40B4-BE49-F238E27FC236}">
                <a16:creationId xmlns:a16="http://schemas.microsoft.com/office/drawing/2014/main" id="{0187E31E-FB0C-F54C-ECD3-7FFDEDA015E9}"/>
              </a:ext>
            </a:extLst>
          </p:cNvPr>
          <p:cNvSpPr/>
          <p:nvPr/>
        </p:nvSpPr>
        <p:spPr>
          <a:xfrm rot="1800000">
            <a:off x="7603739" y="628808"/>
            <a:ext cx="712843" cy="712841"/>
          </a:xfrm>
          <a:prstGeom prst="corner">
            <a:avLst/>
          </a:prstGeom>
          <a:solidFill>
            <a:srgbClr val="D772AD"/>
          </a:solidFill>
          <a:ln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nip Diagonal Corner of Rectangle 9">
            <a:extLst>
              <a:ext uri="{FF2B5EF4-FFF2-40B4-BE49-F238E27FC236}">
                <a16:creationId xmlns:a16="http://schemas.microsoft.com/office/drawing/2014/main" id="{1CC34A9F-89D1-62BD-B5F1-7E3C0965083D}"/>
              </a:ext>
            </a:extLst>
          </p:cNvPr>
          <p:cNvSpPr/>
          <p:nvPr/>
        </p:nvSpPr>
        <p:spPr>
          <a:xfrm rot="5400000">
            <a:off x="3870271" y="2132856"/>
            <a:ext cx="2160241" cy="2160241"/>
          </a:xfrm>
          <a:prstGeom prst="snip2DiagRect">
            <a:avLst>
              <a:gd name="adj1" fmla="val 0"/>
              <a:gd name="adj2" fmla="val 16667"/>
            </a:avLst>
          </a:prstGeom>
          <a:noFill/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tx1">
                  <a:lumMod val="95000"/>
                  <a:lumOff val="5000"/>
                </a:schemeClr>
              </a:solidFill>
              <a:latin typeface="Spoof Trial Thin" pitchFamily="2" charset="77"/>
              <a:ea typeface="Spoof Trial Thin" pitchFamily="2" charset="77"/>
            </a:endParaRPr>
          </a:p>
        </p:txBody>
      </p:sp>
      <p:sp>
        <p:nvSpPr>
          <p:cNvPr id="11" name="Snip Same-side Corner of Rectangle 10">
            <a:extLst>
              <a:ext uri="{FF2B5EF4-FFF2-40B4-BE49-F238E27FC236}">
                <a16:creationId xmlns:a16="http://schemas.microsoft.com/office/drawing/2014/main" id="{CED00D43-AA8F-235D-F80F-84026F975A63}"/>
              </a:ext>
            </a:extLst>
          </p:cNvPr>
          <p:cNvSpPr/>
          <p:nvPr/>
        </p:nvSpPr>
        <p:spPr>
          <a:xfrm rot="5400000">
            <a:off x="1352601" y="2132855"/>
            <a:ext cx="2160240" cy="2160242"/>
          </a:xfrm>
          <a:prstGeom prst="snip2SameRect">
            <a:avLst/>
          </a:prstGeom>
          <a:noFill/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Spoof Trial Thin" pitchFamily="2" charset="77"/>
              <a:ea typeface="Spoof Trial Thin" pitchFamily="2" charset="77"/>
            </a:endParaRPr>
          </a:p>
        </p:txBody>
      </p:sp>
      <p:sp>
        <p:nvSpPr>
          <p:cNvPr id="37" name="Snip Same-side Corner of Rectangle 36">
            <a:extLst>
              <a:ext uri="{FF2B5EF4-FFF2-40B4-BE49-F238E27FC236}">
                <a16:creationId xmlns:a16="http://schemas.microsoft.com/office/drawing/2014/main" id="{AB28FF10-6AA8-5AEC-CF1A-9667C0558986}"/>
              </a:ext>
            </a:extLst>
          </p:cNvPr>
          <p:cNvSpPr/>
          <p:nvPr/>
        </p:nvSpPr>
        <p:spPr>
          <a:xfrm rot="5400000">
            <a:off x="6393160" y="2132856"/>
            <a:ext cx="2160240" cy="2160241"/>
          </a:xfrm>
          <a:prstGeom prst="snip2SameRect">
            <a:avLst/>
          </a:prstGeom>
          <a:noFill/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Spoof Trial Thin" pitchFamily="2" charset="77"/>
              <a:ea typeface="Spoof Trial Thin" pitchFamily="2" charset="7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71850B2-67F3-FD18-8386-6FF1705959BE}"/>
              </a:ext>
            </a:extLst>
          </p:cNvPr>
          <p:cNvSpPr txBox="1"/>
          <p:nvPr/>
        </p:nvSpPr>
        <p:spPr>
          <a:xfrm>
            <a:off x="1208584" y="4509120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  <a:latin typeface="Spoof Trial Light" pitchFamily="2" charset="77"/>
                <a:ea typeface="Spoof Trial Light" pitchFamily="2" charset="77"/>
              </a:rPr>
              <a:t>ATTACHING STRINGS                                WORKSHOP</a:t>
            </a:r>
          </a:p>
        </p:txBody>
      </p:sp>
      <p:sp>
        <p:nvSpPr>
          <p:cNvPr id="41" name="L-shape 40">
            <a:extLst>
              <a:ext uri="{FF2B5EF4-FFF2-40B4-BE49-F238E27FC236}">
                <a16:creationId xmlns:a16="http://schemas.microsoft.com/office/drawing/2014/main" id="{51191AB5-96B9-4677-209C-471F6812D667}"/>
              </a:ext>
            </a:extLst>
          </p:cNvPr>
          <p:cNvSpPr/>
          <p:nvPr/>
        </p:nvSpPr>
        <p:spPr>
          <a:xfrm rot="13500000">
            <a:off x="4514937" y="1619744"/>
            <a:ext cx="712843" cy="712841"/>
          </a:xfrm>
          <a:prstGeom prst="corner">
            <a:avLst/>
          </a:prstGeom>
          <a:solidFill>
            <a:srgbClr val="D772AD"/>
          </a:solidFill>
          <a:ln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14FE91EB-2860-84CE-4CA5-3C2F41EAEDD3}"/>
              </a:ext>
            </a:extLst>
          </p:cNvPr>
          <p:cNvSpPr/>
          <p:nvPr/>
        </p:nvSpPr>
        <p:spPr>
          <a:xfrm>
            <a:off x="3800872" y="3140326"/>
            <a:ext cx="432691" cy="432692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>
            <a:extLst>
              <a:ext uri="{FF2B5EF4-FFF2-40B4-BE49-F238E27FC236}">
                <a16:creationId xmlns:a16="http://schemas.microsoft.com/office/drawing/2014/main" id="{14759C4F-374B-D0E4-9150-884382D356DA}"/>
              </a:ext>
            </a:extLst>
          </p:cNvPr>
          <p:cNvSpPr/>
          <p:nvPr/>
        </p:nvSpPr>
        <p:spPr>
          <a:xfrm rot="10800000">
            <a:off x="5670471" y="2852934"/>
            <a:ext cx="430885" cy="430886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0700D9D-A7BE-A4BC-62E4-2B760926CBB9}"/>
              </a:ext>
            </a:extLst>
          </p:cNvPr>
          <p:cNvCxnSpPr/>
          <p:nvPr/>
        </p:nvCxnSpPr>
        <p:spPr>
          <a:xfrm>
            <a:off x="3800872" y="2708920"/>
            <a:ext cx="0" cy="1440160"/>
          </a:xfrm>
          <a:prstGeom prst="line">
            <a:avLst/>
          </a:prstGeom>
          <a:ln w="984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D70E390-E93E-5927-C467-0EBBDAAA40C6}"/>
              </a:ext>
            </a:extLst>
          </p:cNvPr>
          <p:cNvCxnSpPr>
            <a:cxnSpLocks/>
          </p:cNvCxnSpPr>
          <p:nvPr/>
        </p:nvCxnSpPr>
        <p:spPr>
          <a:xfrm>
            <a:off x="6101356" y="2708920"/>
            <a:ext cx="0" cy="1440160"/>
          </a:xfrm>
          <a:prstGeom prst="line">
            <a:avLst/>
          </a:prstGeom>
          <a:ln w="1111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5648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D6224B-CFCC-9822-CED9-FB773D318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14F0267A-3431-18B0-FB42-B47A0821D70A}"/>
              </a:ext>
            </a:extLst>
          </p:cNvPr>
          <p:cNvSpPr txBox="1"/>
          <p:nvPr/>
        </p:nvSpPr>
        <p:spPr>
          <a:xfrm>
            <a:off x="632520" y="1268809"/>
            <a:ext cx="86409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Welcome to</a:t>
            </a:r>
            <a:r>
              <a:rPr lang="en-GB" sz="1500" i="1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 Attaching Strings</a:t>
            </a: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! 👋</a:t>
            </a:r>
          </a:p>
          <a:p>
            <a:endParaRPr lang="en-GB" sz="1500" dirty="0">
              <a:solidFill>
                <a:schemeClr val="bg1">
                  <a:lumMod val="95000"/>
                </a:schemeClr>
              </a:solidFill>
              <a:latin typeface="Spoof Trial Thin" pitchFamily="2" charset="77"/>
              <a:ea typeface="Spoof Trial Thin" pitchFamily="2" charset="77"/>
            </a:endParaRPr>
          </a:p>
          <a:p>
            <a:endParaRPr lang="en-GB" sz="1500" dirty="0">
              <a:solidFill>
                <a:schemeClr val="bg1">
                  <a:lumMod val="95000"/>
                </a:schemeClr>
              </a:solidFill>
              <a:latin typeface="Spoof Trial Thin" pitchFamily="2" charset="77"/>
              <a:ea typeface="Spoof Trial Thin" pitchFamily="2" charset="77"/>
            </a:endParaRPr>
          </a:p>
          <a:p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Attaching Strings is… </a:t>
            </a:r>
            <a:r>
              <a:rPr lang="en-GB" sz="1500" dirty="0">
                <a:solidFill>
                  <a:schemeClr val="bg1">
                    <a:lumMod val="95000"/>
                  </a:schemeClr>
                </a:solidFill>
                <a:highlight>
                  <a:srgbClr val="FF0000"/>
                </a:highlight>
                <a:latin typeface="Spoof Trial Thin" pitchFamily="2" charset="77"/>
                <a:ea typeface="Spoof Trial Thin" pitchFamily="2" charset="77"/>
              </a:rPr>
              <a:t>[Ella insert description]</a:t>
            </a:r>
          </a:p>
        </p:txBody>
      </p:sp>
      <p:sp>
        <p:nvSpPr>
          <p:cNvPr id="2" name="Snip Diagonal Corner of Rectangle 1">
            <a:extLst>
              <a:ext uri="{FF2B5EF4-FFF2-40B4-BE49-F238E27FC236}">
                <a16:creationId xmlns:a16="http://schemas.microsoft.com/office/drawing/2014/main" id="{1C8717A0-DD12-DDDC-E654-3004BB450C8A}"/>
              </a:ext>
            </a:extLst>
          </p:cNvPr>
          <p:cNvSpPr/>
          <p:nvPr/>
        </p:nvSpPr>
        <p:spPr>
          <a:xfrm>
            <a:off x="416496" y="6237312"/>
            <a:ext cx="1440160" cy="288032"/>
          </a:xfrm>
          <a:prstGeom prst="snip2DiagRect">
            <a:avLst/>
          </a:prstGeom>
          <a:noFill/>
          <a:ln w="12700"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rgbClr val="D772AD"/>
                </a:solidFill>
                <a:latin typeface="Spoof Trial Light" pitchFamily="2" charset="77"/>
                <a:ea typeface="Spoof Trial Light" pitchFamily="2" charset="77"/>
              </a:rPr>
              <a:t>ATTACHING STRINGS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D46C39E-0DC8-59FD-25BF-DF42151D26FF}"/>
              </a:ext>
            </a:extLst>
          </p:cNvPr>
          <p:cNvCxnSpPr>
            <a:cxnSpLocks/>
          </p:cNvCxnSpPr>
          <p:nvPr/>
        </p:nvCxnSpPr>
        <p:spPr>
          <a:xfrm>
            <a:off x="416496" y="6039332"/>
            <a:ext cx="9069326" cy="0"/>
          </a:xfrm>
          <a:prstGeom prst="line">
            <a:avLst/>
          </a:prstGeom>
          <a:ln w="12700">
            <a:solidFill>
              <a:srgbClr val="D772AD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D86204B2-A461-9EDA-3866-6F0DE8B1423A}"/>
              </a:ext>
            </a:extLst>
          </p:cNvPr>
          <p:cNvSpPr txBox="1"/>
          <p:nvPr/>
        </p:nvSpPr>
        <p:spPr>
          <a:xfrm>
            <a:off x="344488" y="236548"/>
            <a:ext cx="91413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>
                <a:solidFill>
                  <a:srgbClr val="D772AD"/>
                </a:solidFill>
                <a:latin typeface="Spoof Trial Thin" pitchFamily="2" charset="77"/>
                <a:ea typeface="Spoof Trial Thin" pitchFamily="2" charset="77"/>
              </a:rPr>
              <a:t>INTRODUCTION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1DDB96A-5449-CE96-2DA2-90D810053AA3}"/>
              </a:ext>
            </a:extLst>
          </p:cNvPr>
          <p:cNvCxnSpPr>
            <a:cxnSpLocks/>
          </p:cNvCxnSpPr>
          <p:nvPr/>
        </p:nvCxnSpPr>
        <p:spPr>
          <a:xfrm>
            <a:off x="416496" y="836712"/>
            <a:ext cx="9069326" cy="0"/>
          </a:xfrm>
          <a:prstGeom prst="line">
            <a:avLst/>
          </a:prstGeom>
          <a:ln w="12700">
            <a:solidFill>
              <a:srgbClr val="D772AD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Snip Same-side Corner of Rectangle 3">
            <a:extLst>
              <a:ext uri="{FF2B5EF4-FFF2-40B4-BE49-F238E27FC236}">
                <a16:creationId xmlns:a16="http://schemas.microsoft.com/office/drawing/2014/main" id="{4FF2A528-3463-B5DF-B243-1239C528C739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rgbClr val="D772AD"/>
          </a:solidFill>
          <a:ln w="12700"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D772AD"/>
              </a:solidFill>
            </a:endParaRPr>
          </a:p>
        </p:txBody>
      </p:sp>
      <p:sp>
        <p:nvSpPr>
          <p:cNvPr id="6" name="Snip Same-side Corner of Rectangle 5">
            <a:extLst>
              <a:ext uri="{FF2B5EF4-FFF2-40B4-BE49-F238E27FC236}">
                <a16:creationId xmlns:a16="http://schemas.microsoft.com/office/drawing/2014/main" id="{FB7A9E41-DE1D-93B8-9384-6686FA407356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rgbClr val="D772AD"/>
          </a:solidFill>
          <a:ln w="12700"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D772AD"/>
              </a:solidFill>
            </a:endParaRPr>
          </a:p>
        </p:txBody>
      </p:sp>
      <p:sp>
        <p:nvSpPr>
          <p:cNvPr id="7" name="Snip Diagonal Corner of Rectangle 6">
            <a:extLst>
              <a:ext uri="{FF2B5EF4-FFF2-40B4-BE49-F238E27FC236}">
                <a16:creationId xmlns:a16="http://schemas.microsoft.com/office/drawing/2014/main" id="{6B879E18-8314-6A8F-EE40-9641A29EAF98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rgbClr val="D772AD"/>
          </a:solidFill>
          <a:ln w="12700"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rgbClr val="D772AD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FFB98A28-84B8-58D8-DDC2-789B8F0E9592}"/>
              </a:ext>
            </a:extLst>
          </p:cNvPr>
          <p:cNvSpPr/>
          <p:nvPr/>
        </p:nvSpPr>
        <p:spPr>
          <a:xfrm>
            <a:off x="8820653" y="6379828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14EFC10D-2D60-BA71-F0D3-BB3FFBBC47A6}"/>
              </a:ext>
            </a:extLst>
          </p:cNvPr>
          <p:cNvSpPr/>
          <p:nvPr/>
        </p:nvSpPr>
        <p:spPr>
          <a:xfrm rot="10800000">
            <a:off x="9081802" y="6320360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5351555D-28A5-4E76-B6EA-51A0BA48A9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75902" y="376033"/>
            <a:ext cx="309920" cy="309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208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FE57F2-072D-7C39-3D35-E782E90268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4E9043DE-FB1B-2735-E500-F8D1424E9D58}"/>
              </a:ext>
            </a:extLst>
          </p:cNvPr>
          <p:cNvSpPr txBox="1"/>
          <p:nvPr/>
        </p:nvSpPr>
        <p:spPr>
          <a:xfrm>
            <a:off x="2010171" y="1342997"/>
            <a:ext cx="2438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Listen to each other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F4217A3B-4B91-4788-D82C-5F7667E8E26B}"/>
              </a:ext>
            </a:extLst>
          </p:cNvPr>
          <p:cNvSpPr/>
          <p:nvPr/>
        </p:nvSpPr>
        <p:spPr>
          <a:xfrm>
            <a:off x="1350518" y="1268810"/>
            <a:ext cx="504057" cy="504058"/>
          </a:xfrm>
          <a:prstGeom prst="ellipse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poof Trial Thin" pitchFamily="2" charset="77"/>
                <a:ea typeface="Spoof Trial Thin" pitchFamily="2" charset="77"/>
              </a:rPr>
              <a:t>1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A5E6993-A47B-1AE1-847E-BA43720EE845}"/>
              </a:ext>
            </a:extLst>
          </p:cNvPr>
          <p:cNvSpPr/>
          <p:nvPr/>
        </p:nvSpPr>
        <p:spPr>
          <a:xfrm>
            <a:off x="1350518" y="3176971"/>
            <a:ext cx="504057" cy="504058"/>
          </a:xfrm>
          <a:prstGeom prst="ellipse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poof Trial Thin" pitchFamily="2" charset="77"/>
                <a:ea typeface="Spoof Trial Thin" pitchFamily="2" charset="77"/>
              </a:rPr>
              <a:t>3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F64B3C2A-8C8A-976D-68AE-14AC19CD94BE}"/>
              </a:ext>
            </a:extLst>
          </p:cNvPr>
          <p:cNvSpPr/>
          <p:nvPr/>
        </p:nvSpPr>
        <p:spPr>
          <a:xfrm>
            <a:off x="1350519" y="5085132"/>
            <a:ext cx="504057" cy="504058"/>
          </a:xfrm>
          <a:prstGeom prst="ellipse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poof Trial Thin" pitchFamily="2" charset="77"/>
                <a:ea typeface="Spoof Trial Thin" pitchFamily="2" charset="77"/>
              </a:rPr>
              <a:t>5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9B310A72-BC0B-D072-9A27-8E6C328066CD}"/>
              </a:ext>
            </a:extLst>
          </p:cNvPr>
          <p:cNvSpPr/>
          <p:nvPr/>
        </p:nvSpPr>
        <p:spPr>
          <a:xfrm>
            <a:off x="1350518" y="2224151"/>
            <a:ext cx="504057" cy="504058"/>
          </a:xfrm>
          <a:prstGeom prst="ellipse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poof Trial Thin" pitchFamily="2" charset="77"/>
                <a:ea typeface="Spoof Trial Thin" pitchFamily="2" charset="77"/>
              </a:rPr>
              <a:t>2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1B426D4-EDB1-EA51-1EE9-76CA10CDF365}"/>
              </a:ext>
            </a:extLst>
          </p:cNvPr>
          <p:cNvSpPr/>
          <p:nvPr/>
        </p:nvSpPr>
        <p:spPr>
          <a:xfrm>
            <a:off x="1350518" y="4137475"/>
            <a:ext cx="504057" cy="504058"/>
          </a:xfrm>
          <a:prstGeom prst="ellipse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poof Trial Thin" pitchFamily="2" charset="77"/>
                <a:ea typeface="Spoof Trial Thin" pitchFamily="2" charset="77"/>
              </a:rPr>
              <a:t>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D5AFAAB-16BA-7757-157C-EF0D85656EA1}"/>
              </a:ext>
            </a:extLst>
          </p:cNvPr>
          <p:cNvSpPr txBox="1"/>
          <p:nvPr/>
        </p:nvSpPr>
        <p:spPr>
          <a:xfrm>
            <a:off x="6332727" y="1218870"/>
            <a:ext cx="22227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Everyone's opinion counts equally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5EF98065-1E22-A845-8D38-BF5761785248}"/>
              </a:ext>
            </a:extLst>
          </p:cNvPr>
          <p:cNvSpPr/>
          <p:nvPr/>
        </p:nvSpPr>
        <p:spPr>
          <a:xfrm>
            <a:off x="5673080" y="1278792"/>
            <a:ext cx="504057" cy="504058"/>
          </a:xfrm>
          <a:prstGeom prst="ellipse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poof Trial Thin" pitchFamily="2" charset="77"/>
                <a:ea typeface="Spoof Trial Thin" pitchFamily="2" charset="77"/>
              </a:rPr>
              <a:t>6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30C70884-95D9-6A09-6681-E4FA015DCA94}"/>
              </a:ext>
            </a:extLst>
          </p:cNvPr>
          <p:cNvSpPr/>
          <p:nvPr/>
        </p:nvSpPr>
        <p:spPr>
          <a:xfrm>
            <a:off x="5673074" y="3186953"/>
            <a:ext cx="504057" cy="504058"/>
          </a:xfrm>
          <a:prstGeom prst="ellipse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poof Trial Thin" pitchFamily="2" charset="77"/>
                <a:ea typeface="Spoof Trial Thin" pitchFamily="2" charset="77"/>
              </a:rPr>
              <a:t>8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99122BF-F728-F12A-4111-B9944F2E1A6D}"/>
              </a:ext>
            </a:extLst>
          </p:cNvPr>
          <p:cNvSpPr/>
          <p:nvPr/>
        </p:nvSpPr>
        <p:spPr>
          <a:xfrm>
            <a:off x="5673074" y="2234133"/>
            <a:ext cx="504057" cy="504058"/>
          </a:xfrm>
          <a:prstGeom prst="ellipse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poof Trial Thin" pitchFamily="2" charset="77"/>
                <a:ea typeface="Spoof Trial Thin" pitchFamily="2" charset="77"/>
              </a:rPr>
              <a:t>7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1D3EFF7-CEE9-A24E-EDE3-28C23AD87359}"/>
              </a:ext>
            </a:extLst>
          </p:cNvPr>
          <p:cNvSpPr/>
          <p:nvPr/>
        </p:nvSpPr>
        <p:spPr>
          <a:xfrm>
            <a:off x="5673074" y="4147457"/>
            <a:ext cx="504057" cy="504058"/>
          </a:xfrm>
          <a:prstGeom prst="ellipse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poof Trial Thin" pitchFamily="2" charset="77"/>
                <a:ea typeface="Spoof Trial Thin" pitchFamily="2" charset="77"/>
              </a:rPr>
              <a:t>9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C28DDF9-7A5F-8CCB-4A9B-A769408411C1}"/>
              </a:ext>
            </a:extLst>
          </p:cNvPr>
          <p:cNvSpPr txBox="1"/>
          <p:nvPr/>
        </p:nvSpPr>
        <p:spPr>
          <a:xfrm>
            <a:off x="2010171" y="2148394"/>
            <a:ext cx="24387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This is a judgement-free space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C324CC4-93A4-D4D8-BABC-05AD8C8E6DF5}"/>
              </a:ext>
            </a:extLst>
          </p:cNvPr>
          <p:cNvSpPr txBox="1"/>
          <p:nvPr/>
        </p:nvSpPr>
        <p:spPr>
          <a:xfrm>
            <a:off x="2010170" y="3230791"/>
            <a:ext cx="2438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Be inquisitive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4D9D866-C183-6BB9-4A0C-2ED5F3F6BAE0}"/>
              </a:ext>
            </a:extLst>
          </p:cNvPr>
          <p:cNvSpPr txBox="1"/>
          <p:nvPr/>
        </p:nvSpPr>
        <p:spPr>
          <a:xfrm>
            <a:off x="2010169" y="4097381"/>
            <a:ext cx="24387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There is no single correct answer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DCD61A6-534A-6BCE-9A31-72520189A718}"/>
              </a:ext>
            </a:extLst>
          </p:cNvPr>
          <p:cNvSpPr txBox="1"/>
          <p:nvPr/>
        </p:nvSpPr>
        <p:spPr>
          <a:xfrm>
            <a:off x="2010171" y="5155456"/>
            <a:ext cx="2438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Think out loud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363C187-92A1-9B98-FC9B-7F132964953E}"/>
              </a:ext>
            </a:extLst>
          </p:cNvPr>
          <p:cNvSpPr txBox="1"/>
          <p:nvPr/>
        </p:nvSpPr>
        <p:spPr>
          <a:xfrm>
            <a:off x="6332727" y="2148394"/>
            <a:ext cx="22227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Let everyone speak up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B243D3F-B17B-4AE0-8778-BE684313BE30}"/>
              </a:ext>
            </a:extLst>
          </p:cNvPr>
          <p:cNvSpPr txBox="1"/>
          <p:nvPr/>
        </p:nvSpPr>
        <p:spPr>
          <a:xfrm>
            <a:off x="6332727" y="3257183"/>
            <a:ext cx="2222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Stay focused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DDD462D-E84E-C92E-E692-9B2A9BD498C4}"/>
              </a:ext>
            </a:extLst>
          </p:cNvPr>
          <p:cNvSpPr txBox="1"/>
          <p:nvPr/>
        </p:nvSpPr>
        <p:spPr>
          <a:xfrm>
            <a:off x="6332727" y="4231646"/>
            <a:ext cx="2222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Be positive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2DF0AE0A-45CA-C7EA-B684-308043EBB698}"/>
              </a:ext>
            </a:extLst>
          </p:cNvPr>
          <p:cNvCxnSpPr>
            <a:stCxn id="2" idx="4"/>
            <a:endCxn id="18" idx="0"/>
          </p:cNvCxnSpPr>
          <p:nvPr/>
        </p:nvCxnSpPr>
        <p:spPr>
          <a:xfrm>
            <a:off x="1602547" y="1772868"/>
            <a:ext cx="0" cy="451283"/>
          </a:xfrm>
          <a:prstGeom prst="line">
            <a:avLst/>
          </a:prstGeom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A005C1A-D883-9CA3-07BD-E3E5145805A5}"/>
              </a:ext>
            </a:extLst>
          </p:cNvPr>
          <p:cNvCxnSpPr>
            <a:stCxn id="18" idx="4"/>
            <a:endCxn id="8" idx="0"/>
          </p:cNvCxnSpPr>
          <p:nvPr/>
        </p:nvCxnSpPr>
        <p:spPr>
          <a:xfrm>
            <a:off x="1602547" y="2728209"/>
            <a:ext cx="0" cy="448762"/>
          </a:xfrm>
          <a:prstGeom prst="line">
            <a:avLst/>
          </a:prstGeom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F4BC888-B077-6F69-CC9A-00EC175EA113}"/>
              </a:ext>
            </a:extLst>
          </p:cNvPr>
          <p:cNvCxnSpPr>
            <a:stCxn id="8" idx="4"/>
            <a:endCxn id="19" idx="0"/>
          </p:cNvCxnSpPr>
          <p:nvPr/>
        </p:nvCxnSpPr>
        <p:spPr>
          <a:xfrm>
            <a:off x="1602547" y="3681029"/>
            <a:ext cx="0" cy="456446"/>
          </a:xfrm>
          <a:prstGeom prst="line">
            <a:avLst/>
          </a:prstGeom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A30D6008-AD4E-1004-DD48-8A01B973C79F}"/>
              </a:ext>
            </a:extLst>
          </p:cNvPr>
          <p:cNvCxnSpPr>
            <a:stCxn id="19" idx="4"/>
            <a:endCxn id="17" idx="0"/>
          </p:cNvCxnSpPr>
          <p:nvPr/>
        </p:nvCxnSpPr>
        <p:spPr>
          <a:xfrm>
            <a:off x="1602547" y="4641533"/>
            <a:ext cx="1" cy="443599"/>
          </a:xfrm>
          <a:prstGeom prst="line">
            <a:avLst/>
          </a:prstGeom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A5DC82F-E272-7C1C-3C36-79EAB1AD5168}"/>
              </a:ext>
            </a:extLst>
          </p:cNvPr>
          <p:cNvCxnSpPr>
            <a:stCxn id="21" idx="4"/>
            <a:endCxn id="25" idx="0"/>
          </p:cNvCxnSpPr>
          <p:nvPr/>
        </p:nvCxnSpPr>
        <p:spPr>
          <a:xfrm flipH="1">
            <a:off x="5925103" y="1782850"/>
            <a:ext cx="6" cy="451283"/>
          </a:xfrm>
          <a:prstGeom prst="line">
            <a:avLst/>
          </a:prstGeom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BA48D5F2-009F-2AB2-1FB3-82A96B6698F8}"/>
              </a:ext>
            </a:extLst>
          </p:cNvPr>
          <p:cNvCxnSpPr>
            <a:stCxn id="25" idx="4"/>
            <a:endCxn id="22" idx="0"/>
          </p:cNvCxnSpPr>
          <p:nvPr/>
        </p:nvCxnSpPr>
        <p:spPr>
          <a:xfrm>
            <a:off x="5925103" y="2738191"/>
            <a:ext cx="0" cy="448762"/>
          </a:xfrm>
          <a:prstGeom prst="line">
            <a:avLst/>
          </a:prstGeom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3D5E2154-80EF-BF9D-C5D8-0732D7BB61EC}"/>
              </a:ext>
            </a:extLst>
          </p:cNvPr>
          <p:cNvCxnSpPr>
            <a:stCxn id="22" idx="4"/>
            <a:endCxn id="26" idx="0"/>
          </p:cNvCxnSpPr>
          <p:nvPr/>
        </p:nvCxnSpPr>
        <p:spPr>
          <a:xfrm>
            <a:off x="5925103" y="3691011"/>
            <a:ext cx="0" cy="456446"/>
          </a:xfrm>
          <a:prstGeom prst="line">
            <a:avLst/>
          </a:prstGeom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CC9F5C25-DEDA-CC49-75AE-0D0D3C3D3BD2}"/>
              </a:ext>
            </a:extLst>
          </p:cNvPr>
          <p:cNvSpPr/>
          <p:nvPr/>
        </p:nvSpPr>
        <p:spPr>
          <a:xfrm>
            <a:off x="5673074" y="5086571"/>
            <a:ext cx="504057" cy="504058"/>
          </a:xfrm>
          <a:prstGeom prst="ellipse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Spoof Trial Thin" pitchFamily="2" charset="77"/>
              <a:ea typeface="Spoof Trial Thin" pitchFamily="2" charset="7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FD94145-CC42-E877-392D-4F92B3867F21}"/>
              </a:ext>
            </a:extLst>
          </p:cNvPr>
          <p:cNvSpPr txBox="1"/>
          <p:nvPr/>
        </p:nvSpPr>
        <p:spPr>
          <a:xfrm>
            <a:off x="5673074" y="5155456"/>
            <a:ext cx="5040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10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C9BD60-14E8-24BE-A255-2B63FB2C08CD}"/>
              </a:ext>
            </a:extLst>
          </p:cNvPr>
          <p:cNvSpPr txBox="1"/>
          <p:nvPr/>
        </p:nvSpPr>
        <p:spPr>
          <a:xfrm>
            <a:off x="6332727" y="5154672"/>
            <a:ext cx="2222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Write it down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B8B56EC-1FEE-A333-9978-823AA07A2B8D}"/>
              </a:ext>
            </a:extLst>
          </p:cNvPr>
          <p:cNvCxnSpPr>
            <a:cxnSpLocks/>
            <a:stCxn id="26" idx="4"/>
            <a:endCxn id="5" idx="0"/>
          </p:cNvCxnSpPr>
          <p:nvPr/>
        </p:nvCxnSpPr>
        <p:spPr>
          <a:xfrm>
            <a:off x="5925103" y="4651515"/>
            <a:ext cx="0" cy="435056"/>
          </a:xfrm>
          <a:prstGeom prst="line">
            <a:avLst/>
          </a:prstGeom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969C9542-D3AA-7C93-7104-5CB652E57D2C}"/>
              </a:ext>
            </a:extLst>
          </p:cNvPr>
          <p:cNvSpPr txBox="1"/>
          <p:nvPr/>
        </p:nvSpPr>
        <p:spPr>
          <a:xfrm>
            <a:off x="344488" y="236548"/>
            <a:ext cx="91413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>
                <a:solidFill>
                  <a:srgbClr val="D772AD"/>
                </a:solidFill>
                <a:latin typeface="Spoof Trial Thin" pitchFamily="2" charset="77"/>
                <a:ea typeface="Spoof Trial Thin" pitchFamily="2" charset="77"/>
              </a:rPr>
              <a:t>WORKSHOP RULES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0DEF4A4B-7115-D0F6-0189-29D1D1284C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75902" y="376033"/>
            <a:ext cx="309920" cy="309920"/>
          </a:xfrm>
          <a:prstGeom prst="rect">
            <a:avLst/>
          </a:prstGeom>
        </p:spPr>
      </p:pic>
      <p:sp>
        <p:nvSpPr>
          <p:cNvPr id="45" name="Snip Diagonal Corner of Rectangle 44">
            <a:extLst>
              <a:ext uri="{FF2B5EF4-FFF2-40B4-BE49-F238E27FC236}">
                <a16:creationId xmlns:a16="http://schemas.microsoft.com/office/drawing/2014/main" id="{5A2B8C1C-A77C-54DB-ED0F-BEAF167E7B4F}"/>
              </a:ext>
            </a:extLst>
          </p:cNvPr>
          <p:cNvSpPr/>
          <p:nvPr/>
        </p:nvSpPr>
        <p:spPr>
          <a:xfrm>
            <a:off x="416496" y="6237312"/>
            <a:ext cx="1440160" cy="288032"/>
          </a:xfrm>
          <a:prstGeom prst="snip2DiagRect">
            <a:avLst/>
          </a:prstGeom>
          <a:noFill/>
          <a:ln w="12700"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rgbClr val="D772AD"/>
                </a:solidFill>
                <a:latin typeface="Spoof Trial Light" pitchFamily="2" charset="77"/>
                <a:ea typeface="Spoof Trial Light" pitchFamily="2" charset="77"/>
              </a:rPr>
              <a:t>ATTACHING STRINGS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30183F98-B46F-4A44-7063-061486BFAA27}"/>
              </a:ext>
            </a:extLst>
          </p:cNvPr>
          <p:cNvCxnSpPr>
            <a:cxnSpLocks/>
          </p:cNvCxnSpPr>
          <p:nvPr/>
        </p:nvCxnSpPr>
        <p:spPr>
          <a:xfrm>
            <a:off x="416496" y="6039332"/>
            <a:ext cx="9069326" cy="0"/>
          </a:xfrm>
          <a:prstGeom prst="line">
            <a:avLst/>
          </a:prstGeom>
          <a:ln w="12700">
            <a:solidFill>
              <a:srgbClr val="D772AD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350ACCA7-59DB-5F91-43F1-140D30F92DA1}"/>
              </a:ext>
            </a:extLst>
          </p:cNvPr>
          <p:cNvCxnSpPr>
            <a:cxnSpLocks/>
          </p:cNvCxnSpPr>
          <p:nvPr/>
        </p:nvCxnSpPr>
        <p:spPr>
          <a:xfrm>
            <a:off x="416496" y="836712"/>
            <a:ext cx="9069326" cy="0"/>
          </a:xfrm>
          <a:prstGeom prst="line">
            <a:avLst/>
          </a:prstGeom>
          <a:ln w="12700">
            <a:solidFill>
              <a:srgbClr val="D772AD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3" name="Snip Same-side Corner of Rectangle 52">
            <a:extLst>
              <a:ext uri="{FF2B5EF4-FFF2-40B4-BE49-F238E27FC236}">
                <a16:creationId xmlns:a16="http://schemas.microsoft.com/office/drawing/2014/main" id="{244E077B-26BF-0879-5DDB-FC1758F38DB6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rgbClr val="D772AD"/>
          </a:solidFill>
          <a:ln w="12700"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D772AD"/>
              </a:solidFill>
            </a:endParaRPr>
          </a:p>
        </p:txBody>
      </p:sp>
      <p:sp>
        <p:nvSpPr>
          <p:cNvPr id="54" name="Snip Same-side Corner of Rectangle 53">
            <a:extLst>
              <a:ext uri="{FF2B5EF4-FFF2-40B4-BE49-F238E27FC236}">
                <a16:creationId xmlns:a16="http://schemas.microsoft.com/office/drawing/2014/main" id="{39073604-9655-C895-D471-B9DC6642918F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rgbClr val="D772AD"/>
          </a:solidFill>
          <a:ln w="12700"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D772AD"/>
              </a:solidFill>
            </a:endParaRPr>
          </a:p>
        </p:txBody>
      </p:sp>
      <p:sp>
        <p:nvSpPr>
          <p:cNvPr id="55" name="Snip Diagonal Corner of Rectangle 54">
            <a:extLst>
              <a:ext uri="{FF2B5EF4-FFF2-40B4-BE49-F238E27FC236}">
                <a16:creationId xmlns:a16="http://schemas.microsoft.com/office/drawing/2014/main" id="{1B899C03-4637-8906-8CE5-D38148325A80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rgbClr val="D772AD"/>
          </a:solidFill>
          <a:ln w="12700"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rgbClr val="D772AD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56" name="Right Triangle 55">
            <a:extLst>
              <a:ext uri="{FF2B5EF4-FFF2-40B4-BE49-F238E27FC236}">
                <a16:creationId xmlns:a16="http://schemas.microsoft.com/office/drawing/2014/main" id="{302E26DC-5661-B919-31A4-1E695177A84F}"/>
              </a:ext>
            </a:extLst>
          </p:cNvPr>
          <p:cNvSpPr/>
          <p:nvPr/>
        </p:nvSpPr>
        <p:spPr>
          <a:xfrm>
            <a:off x="8820653" y="6379828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ight Triangle 56">
            <a:extLst>
              <a:ext uri="{FF2B5EF4-FFF2-40B4-BE49-F238E27FC236}">
                <a16:creationId xmlns:a16="http://schemas.microsoft.com/office/drawing/2014/main" id="{3FC91AD7-1D13-881F-C30C-FA6EFE2232E2}"/>
              </a:ext>
            </a:extLst>
          </p:cNvPr>
          <p:cNvSpPr/>
          <p:nvPr/>
        </p:nvSpPr>
        <p:spPr>
          <a:xfrm rot="10800000">
            <a:off x="9081802" y="6320360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62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A17591-6B8D-2450-D719-6C5FE9255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91B08326-153A-6136-348B-B18A0C232649}"/>
              </a:ext>
            </a:extLst>
          </p:cNvPr>
          <p:cNvSpPr txBox="1"/>
          <p:nvPr/>
        </p:nvSpPr>
        <p:spPr>
          <a:xfrm>
            <a:off x="632520" y="1268809"/>
            <a:ext cx="864096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>
                    <a:lumMod val="95000"/>
                  </a:schemeClr>
                </a:solidFill>
                <a:highlight>
                  <a:srgbClr val="FF0000"/>
                </a:highlight>
                <a:latin typeface="Spoof Trial Thin" pitchFamily="2" charset="77"/>
                <a:ea typeface="Spoof Trial Thin" pitchFamily="2" charset="77"/>
              </a:rPr>
              <a:t>[Ella insert instructions]</a:t>
            </a:r>
          </a:p>
          <a:p>
            <a:endParaRPr lang="en-GB" sz="1500" dirty="0">
              <a:solidFill>
                <a:schemeClr val="bg1">
                  <a:lumMod val="95000"/>
                </a:schemeClr>
              </a:solidFill>
              <a:latin typeface="Spoof Trial Thin" pitchFamily="2" charset="77"/>
              <a:ea typeface="Spoof Trial Thin" pitchFamily="2" charset="77"/>
            </a:endParaRPr>
          </a:p>
          <a:p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Ready to go!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6F88FA-F502-A2F5-9B05-CD562DDA34C1}"/>
              </a:ext>
            </a:extLst>
          </p:cNvPr>
          <p:cNvSpPr txBox="1"/>
          <p:nvPr/>
        </p:nvSpPr>
        <p:spPr>
          <a:xfrm>
            <a:off x="344488" y="236548"/>
            <a:ext cx="91413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>
                <a:solidFill>
                  <a:srgbClr val="D772AD"/>
                </a:solidFill>
                <a:latin typeface="Spoof Trial Thin" pitchFamily="2" charset="77"/>
                <a:ea typeface="Spoof Trial Thin" pitchFamily="2" charset="77"/>
              </a:rPr>
              <a:t>SET UP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84177C7C-43FB-CEC5-FFE1-88F641383A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75902" y="376033"/>
            <a:ext cx="309920" cy="309920"/>
          </a:xfrm>
          <a:prstGeom prst="rect">
            <a:avLst/>
          </a:prstGeom>
        </p:spPr>
      </p:pic>
      <p:sp>
        <p:nvSpPr>
          <p:cNvPr id="3" name="Snip Diagonal Corner of Rectangle 2">
            <a:extLst>
              <a:ext uri="{FF2B5EF4-FFF2-40B4-BE49-F238E27FC236}">
                <a16:creationId xmlns:a16="http://schemas.microsoft.com/office/drawing/2014/main" id="{2BB5833B-C4DF-2ADE-6658-6466C26AB476}"/>
              </a:ext>
            </a:extLst>
          </p:cNvPr>
          <p:cNvSpPr/>
          <p:nvPr/>
        </p:nvSpPr>
        <p:spPr>
          <a:xfrm>
            <a:off x="416496" y="6237312"/>
            <a:ext cx="1440160" cy="288032"/>
          </a:xfrm>
          <a:prstGeom prst="snip2DiagRect">
            <a:avLst/>
          </a:prstGeom>
          <a:noFill/>
          <a:ln w="12700"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rgbClr val="D772AD"/>
                </a:solidFill>
                <a:latin typeface="Spoof Trial Light" pitchFamily="2" charset="77"/>
                <a:ea typeface="Spoof Trial Light" pitchFamily="2" charset="77"/>
              </a:rPr>
              <a:t>ATTACHING STRINGS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BED84BF-235C-54A2-58DF-432A32299EBB}"/>
              </a:ext>
            </a:extLst>
          </p:cNvPr>
          <p:cNvCxnSpPr>
            <a:cxnSpLocks/>
          </p:cNvCxnSpPr>
          <p:nvPr/>
        </p:nvCxnSpPr>
        <p:spPr>
          <a:xfrm>
            <a:off x="416496" y="6039332"/>
            <a:ext cx="9069326" cy="0"/>
          </a:xfrm>
          <a:prstGeom prst="line">
            <a:avLst/>
          </a:prstGeom>
          <a:ln w="12700">
            <a:solidFill>
              <a:srgbClr val="D772AD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D320A38-8466-B78D-C7FE-28349C44FD99}"/>
              </a:ext>
            </a:extLst>
          </p:cNvPr>
          <p:cNvCxnSpPr>
            <a:cxnSpLocks/>
          </p:cNvCxnSpPr>
          <p:nvPr/>
        </p:nvCxnSpPr>
        <p:spPr>
          <a:xfrm>
            <a:off x="416496" y="836712"/>
            <a:ext cx="9069326" cy="0"/>
          </a:xfrm>
          <a:prstGeom prst="line">
            <a:avLst/>
          </a:prstGeom>
          <a:ln w="12700">
            <a:solidFill>
              <a:srgbClr val="D772AD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Snip Same-side Corner of Rectangle 10">
            <a:extLst>
              <a:ext uri="{FF2B5EF4-FFF2-40B4-BE49-F238E27FC236}">
                <a16:creationId xmlns:a16="http://schemas.microsoft.com/office/drawing/2014/main" id="{FA96EDCE-DC71-F507-5383-6DE7BC310413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rgbClr val="D772AD"/>
          </a:solidFill>
          <a:ln w="12700"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D772AD"/>
              </a:solidFill>
            </a:endParaRPr>
          </a:p>
        </p:txBody>
      </p:sp>
      <p:sp>
        <p:nvSpPr>
          <p:cNvPr id="13" name="Snip Same-side Corner of Rectangle 12">
            <a:extLst>
              <a:ext uri="{FF2B5EF4-FFF2-40B4-BE49-F238E27FC236}">
                <a16:creationId xmlns:a16="http://schemas.microsoft.com/office/drawing/2014/main" id="{B0B133F8-C7D0-0A78-3CDB-CD85903A8F89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rgbClr val="D772AD"/>
          </a:solidFill>
          <a:ln w="12700"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D772AD"/>
              </a:solidFill>
            </a:endParaRPr>
          </a:p>
        </p:txBody>
      </p:sp>
      <p:sp>
        <p:nvSpPr>
          <p:cNvPr id="16" name="Snip Diagonal Corner of Rectangle 15">
            <a:extLst>
              <a:ext uri="{FF2B5EF4-FFF2-40B4-BE49-F238E27FC236}">
                <a16:creationId xmlns:a16="http://schemas.microsoft.com/office/drawing/2014/main" id="{A2095E58-BAAA-31AC-0F29-8B2187AF7C9E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rgbClr val="D772AD"/>
          </a:solidFill>
          <a:ln w="12700"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rgbClr val="D772AD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17" name="Right Triangle 16">
            <a:extLst>
              <a:ext uri="{FF2B5EF4-FFF2-40B4-BE49-F238E27FC236}">
                <a16:creationId xmlns:a16="http://schemas.microsoft.com/office/drawing/2014/main" id="{7BD75130-A057-8C20-4743-9A68993E3AF5}"/>
              </a:ext>
            </a:extLst>
          </p:cNvPr>
          <p:cNvSpPr/>
          <p:nvPr/>
        </p:nvSpPr>
        <p:spPr>
          <a:xfrm>
            <a:off x="8820653" y="6379828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>
            <a:extLst>
              <a:ext uri="{FF2B5EF4-FFF2-40B4-BE49-F238E27FC236}">
                <a16:creationId xmlns:a16="http://schemas.microsoft.com/office/drawing/2014/main" id="{E9791318-D568-7E21-70BB-1C35AF6F6AE7}"/>
              </a:ext>
            </a:extLst>
          </p:cNvPr>
          <p:cNvSpPr/>
          <p:nvPr/>
        </p:nvSpPr>
        <p:spPr>
          <a:xfrm rot="10800000">
            <a:off x="9081802" y="6320360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566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B57644-3B20-F9D2-6153-BE2073C70E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8736E5EF-92B0-1C97-32B7-AE6899DF1E9D}"/>
              </a:ext>
            </a:extLst>
          </p:cNvPr>
          <p:cNvSpPr txBox="1"/>
          <p:nvPr/>
        </p:nvSpPr>
        <p:spPr>
          <a:xfrm>
            <a:off x="632520" y="1268809"/>
            <a:ext cx="864096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Introductions and Workshop Overview</a:t>
            </a:r>
          </a:p>
          <a:p>
            <a:endParaRPr lang="en-GB" sz="1500" dirty="0">
              <a:solidFill>
                <a:schemeClr val="bg1">
                  <a:lumMod val="95000"/>
                </a:schemeClr>
              </a:solidFill>
              <a:latin typeface="Spoof Trial Thin" pitchFamily="2" charset="77"/>
              <a:ea typeface="Spoof Trial Thin" pitchFamily="2" charset="77"/>
            </a:endParaRPr>
          </a:p>
          <a:p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[Insert your structure]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FDD88D-82EF-E03E-768C-CD94C91677D6}"/>
              </a:ext>
            </a:extLst>
          </p:cNvPr>
          <p:cNvSpPr txBox="1"/>
          <p:nvPr/>
        </p:nvSpPr>
        <p:spPr>
          <a:xfrm>
            <a:off x="344488" y="236548"/>
            <a:ext cx="91413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>
                <a:solidFill>
                  <a:srgbClr val="D772AD"/>
                </a:solidFill>
                <a:latin typeface="Spoof Trial Thin" pitchFamily="2" charset="77"/>
                <a:ea typeface="Spoof Trial Thin" pitchFamily="2" charset="77"/>
              </a:rPr>
              <a:t>WORKSHOP STRUCTURE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64DCF8FC-7678-0699-EFEA-CDB1A46660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75902" y="376033"/>
            <a:ext cx="309920" cy="309920"/>
          </a:xfrm>
          <a:prstGeom prst="rect">
            <a:avLst/>
          </a:prstGeom>
        </p:spPr>
      </p:pic>
      <p:sp>
        <p:nvSpPr>
          <p:cNvPr id="4" name="Snip Diagonal Corner of Rectangle 3">
            <a:extLst>
              <a:ext uri="{FF2B5EF4-FFF2-40B4-BE49-F238E27FC236}">
                <a16:creationId xmlns:a16="http://schemas.microsoft.com/office/drawing/2014/main" id="{961AD944-155F-BBEE-6722-2B85C0C54224}"/>
              </a:ext>
            </a:extLst>
          </p:cNvPr>
          <p:cNvSpPr/>
          <p:nvPr/>
        </p:nvSpPr>
        <p:spPr>
          <a:xfrm>
            <a:off x="416496" y="6237312"/>
            <a:ext cx="1440160" cy="288032"/>
          </a:xfrm>
          <a:prstGeom prst="snip2DiagRect">
            <a:avLst/>
          </a:prstGeom>
          <a:noFill/>
          <a:ln w="12700"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rgbClr val="D772AD"/>
                </a:solidFill>
                <a:latin typeface="Spoof Trial Light" pitchFamily="2" charset="77"/>
                <a:ea typeface="Spoof Trial Light" pitchFamily="2" charset="77"/>
              </a:rPr>
              <a:t>ATTACHING STRINGS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28F3A37-05D6-F800-910D-FE453A311F05}"/>
              </a:ext>
            </a:extLst>
          </p:cNvPr>
          <p:cNvCxnSpPr>
            <a:cxnSpLocks/>
          </p:cNvCxnSpPr>
          <p:nvPr/>
        </p:nvCxnSpPr>
        <p:spPr>
          <a:xfrm>
            <a:off x="416496" y="6039332"/>
            <a:ext cx="9069326" cy="0"/>
          </a:xfrm>
          <a:prstGeom prst="line">
            <a:avLst/>
          </a:prstGeom>
          <a:ln w="12700">
            <a:solidFill>
              <a:srgbClr val="D772AD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351FFED-A4DC-0212-8B52-E07A68427DB7}"/>
              </a:ext>
            </a:extLst>
          </p:cNvPr>
          <p:cNvCxnSpPr>
            <a:cxnSpLocks/>
          </p:cNvCxnSpPr>
          <p:nvPr/>
        </p:nvCxnSpPr>
        <p:spPr>
          <a:xfrm>
            <a:off x="416496" y="836712"/>
            <a:ext cx="9069326" cy="0"/>
          </a:xfrm>
          <a:prstGeom prst="line">
            <a:avLst/>
          </a:prstGeom>
          <a:ln w="12700">
            <a:solidFill>
              <a:srgbClr val="D772AD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Snip Same-side Corner of Rectangle 10">
            <a:extLst>
              <a:ext uri="{FF2B5EF4-FFF2-40B4-BE49-F238E27FC236}">
                <a16:creationId xmlns:a16="http://schemas.microsoft.com/office/drawing/2014/main" id="{DEA38875-F244-8DA4-9680-CD49F0A03559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rgbClr val="D772AD"/>
          </a:solidFill>
          <a:ln w="12700"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D772AD"/>
              </a:solidFill>
            </a:endParaRPr>
          </a:p>
        </p:txBody>
      </p:sp>
      <p:sp>
        <p:nvSpPr>
          <p:cNvPr id="14" name="Snip Same-side Corner of Rectangle 13">
            <a:extLst>
              <a:ext uri="{FF2B5EF4-FFF2-40B4-BE49-F238E27FC236}">
                <a16:creationId xmlns:a16="http://schemas.microsoft.com/office/drawing/2014/main" id="{08CC6AD0-EE0D-8987-21F7-675C87B09ABF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rgbClr val="D772AD"/>
          </a:solidFill>
          <a:ln w="12700"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D772AD"/>
              </a:solidFill>
            </a:endParaRPr>
          </a:p>
        </p:txBody>
      </p:sp>
      <p:sp>
        <p:nvSpPr>
          <p:cNvPr id="15" name="Snip Diagonal Corner of Rectangle 14">
            <a:extLst>
              <a:ext uri="{FF2B5EF4-FFF2-40B4-BE49-F238E27FC236}">
                <a16:creationId xmlns:a16="http://schemas.microsoft.com/office/drawing/2014/main" id="{4AB504EC-7051-F49E-5066-C3CD05CE8A4B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rgbClr val="D772AD"/>
          </a:solidFill>
          <a:ln w="12700"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rgbClr val="D772AD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16" name="Right Triangle 15">
            <a:extLst>
              <a:ext uri="{FF2B5EF4-FFF2-40B4-BE49-F238E27FC236}">
                <a16:creationId xmlns:a16="http://schemas.microsoft.com/office/drawing/2014/main" id="{7E8A9AB0-DD72-9B10-7F95-4AE1D941A98D}"/>
              </a:ext>
            </a:extLst>
          </p:cNvPr>
          <p:cNvSpPr/>
          <p:nvPr/>
        </p:nvSpPr>
        <p:spPr>
          <a:xfrm>
            <a:off x="8820653" y="6379828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Triangle 16">
            <a:extLst>
              <a:ext uri="{FF2B5EF4-FFF2-40B4-BE49-F238E27FC236}">
                <a16:creationId xmlns:a16="http://schemas.microsoft.com/office/drawing/2014/main" id="{3F726C27-D515-B21C-81CE-0F39CA3B714E}"/>
              </a:ext>
            </a:extLst>
          </p:cNvPr>
          <p:cNvSpPr/>
          <p:nvPr/>
        </p:nvSpPr>
        <p:spPr>
          <a:xfrm rot="10800000">
            <a:off x="9081802" y="6320360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874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07A94EF-BF2A-EB97-33D7-095CD7AEE6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6ABC6A6C-9E95-CB5A-24FF-D740A29501BA}"/>
              </a:ext>
            </a:extLst>
          </p:cNvPr>
          <p:cNvSpPr txBox="1"/>
          <p:nvPr/>
        </p:nvSpPr>
        <p:spPr>
          <a:xfrm>
            <a:off x="632520" y="1268809"/>
            <a:ext cx="864096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[Insert your workshop objectives]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98350D-78EE-D8A4-0E48-653E01D18BAF}"/>
              </a:ext>
            </a:extLst>
          </p:cNvPr>
          <p:cNvSpPr txBox="1"/>
          <p:nvPr/>
        </p:nvSpPr>
        <p:spPr>
          <a:xfrm>
            <a:off x="344488" y="236548"/>
            <a:ext cx="91413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>
                <a:solidFill>
                  <a:srgbClr val="D772AD"/>
                </a:solidFill>
                <a:latin typeface="Spoof Trial Thin" pitchFamily="2" charset="77"/>
                <a:ea typeface="Spoof Trial Thin" pitchFamily="2" charset="77"/>
              </a:rPr>
              <a:t>WORKSHOP OBJECTIVES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CD3A5335-D70C-A885-F1D9-9F746C29D1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75902" y="376033"/>
            <a:ext cx="309920" cy="309920"/>
          </a:xfrm>
          <a:prstGeom prst="rect">
            <a:avLst/>
          </a:prstGeom>
        </p:spPr>
      </p:pic>
      <p:sp>
        <p:nvSpPr>
          <p:cNvPr id="11" name="Snip Diagonal Corner of Rectangle 10">
            <a:extLst>
              <a:ext uri="{FF2B5EF4-FFF2-40B4-BE49-F238E27FC236}">
                <a16:creationId xmlns:a16="http://schemas.microsoft.com/office/drawing/2014/main" id="{00991CFF-37B5-2F55-1A07-2ACA52211313}"/>
              </a:ext>
            </a:extLst>
          </p:cNvPr>
          <p:cNvSpPr/>
          <p:nvPr/>
        </p:nvSpPr>
        <p:spPr>
          <a:xfrm>
            <a:off x="416496" y="6237312"/>
            <a:ext cx="1440160" cy="288032"/>
          </a:xfrm>
          <a:prstGeom prst="snip2DiagRect">
            <a:avLst/>
          </a:prstGeom>
          <a:noFill/>
          <a:ln w="12700"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rgbClr val="D772AD"/>
                </a:solidFill>
                <a:latin typeface="Spoof Trial Light" pitchFamily="2" charset="77"/>
                <a:ea typeface="Spoof Trial Light" pitchFamily="2" charset="77"/>
              </a:rPr>
              <a:t>ATTACHING STRINGS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A36060F-37DC-ABFD-19CD-6D261F45A340}"/>
              </a:ext>
            </a:extLst>
          </p:cNvPr>
          <p:cNvCxnSpPr>
            <a:cxnSpLocks/>
          </p:cNvCxnSpPr>
          <p:nvPr/>
        </p:nvCxnSpPr>
        <p:spPr>
          <a:xfrm>
            <a:off x="416496" y="6039332"/>
            <a:ext cx="9069326" cy="0"/>
          </a:xfrm>
          <a:prstGeom prst="line">
            <a:avLst/>
          </a:prstGeom>
          <a:ln w="12700">
            <a:solidFill>
              <a:srgbClr val="D772AD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2714E83-289A-35C4-5A0F-986BFB56BF7D}"/>
              </a:ext>
            </a:extLst>
          </p:cNvPr>
          <p:cNvCxnSpPr>
            <a:cxnSpLocks/>
          </p:cNvCxnSpPr>
          <p:nvPr/>
        </p:nvCxnSpPr>
        <p:spPr>
          <a:xfrm>
            <a:off x="416496" y="836712"/>
            <a:ext cx="9069326" cy="0"/>
          </a:xfrm>
          <a:prstGeom prst="line">
            <a:avLst/>
          </a:prstGeom>
          <a:ln w="12700">
            <a:solidFill>
              <a:srgbClr val="D772AD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Snip Same-side Corner of Rectangle 15">
            <a:extLst>
              <a:ext uri="{FF2B5EF4-FFF2-40B4-BE49-F238E27FC236}">
                <a16:creationId xmlns:a16="http://schemas.microsoft.com/office/drawing/2014/main" id="{49E082FA-1A63-70C2-D08D-5BCBBFBCE9F3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rgbClr val="D772AD"/>
          </a:solidFill>
          <a:ln w="12700"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D772AD"/>
              </a:solidFill>
            </a:endParaRPr>
          </a:p>
        </p:txBody>
      </p:sp>
      <p:sp>
        <p:nvSpPr>
          <p:cNvPr id="17" name="Snip Same-side Corner of Rectangle 16">
            <a:extLst>
              <a:ext uri="{FF2B5EF4-FFF2-40B4-BE49-F238E27FC236}">
                <a16:creationId xmlns:a16="http://schemas.microsoft.com/office/drawing/2014/main" id="{CD38E79E-72DC-8A26-927F-1CB745AD210D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rgbClr val="D772AD"/>
          </a:solidFill>
          <a:ln w="12700"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D772AD"/>
              </a:solidFill>
            </a:endParaRPr>
          </a:p>
        </p:txBody>
      </p:sp>
      <p:sp>
        <p:nvSpPr>
          <p:cNvPr id="18" name="Snip Diagonal Corner of Rectangle 17">
            <a:extLst>
              <a:ext uri="{FF2B5EF4-FFF2-40B4-BE49-F238E27FC236}">
                <a16:creationId xmlns:a16="http://schemas.microsoft.com/office/drawing/2014/main" id="{D9C2BF21-BA15-30D0-9C8F-835F4345131F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rgbClr val="D772AD"/>
          </a:solidFill>
          <a:ln w="12700"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rgbClr val="D772AD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DF401F96-E8DE-F607-5A74-FE5373B114D5}"/>
              </a:ext>
            </a:extLst>
          </p:cNvPr>
          <p:cNvSpPr/>
          <p:nvPr/>
        </p:nvSpPr>
        <p:spPr>
          <a:xfrm>
            <a:off x="8820653" y="6379828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Triangle 19">
            <a:extLst>
              <a:ext uri="{FF2B5EF4-FFF2-40B4-BE49-F238E27FC236}">
                <a16:creationId xmlns:a16="http://schemas.microsoft.com/office/drawing/2014/main" id="{C377C1B7-FEA7-D380-DB2F-760C89100584}"/>
              </a:ext>
            </a:extLst>
          </p:cNvPr>
          <p:cNvSpPr/>
          <p:nvPr/>
        </p:nvSpPr>
        <p:spPr>
          <a:xfrm rot="10800000">
            <a:off x="9081802" y="6320360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975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72A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EEB54B-BED5-8E42-932A-B8D197F327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87C5F7F-D0F4-461C-3530-95944B59558D}"/>
              </a:ext>
            </a:extLst>
          </p:cNvPr>
          <p:cNvSpPr txBox="1"/>
          <p:nvPr/>
        </p:nvSpPr>
        <p:spPr>
          <a:xfrm>
            <a:off x="848544" y="2459504"/>
            <a:ext cx="8208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Spoof Trial Thin" pitchFamily="2" charset="77"/>
                <a:ea typeface="Spoof Trial Thin" pitchFamily="2" charset="77"/>
              </a:rPr>
              <a:t>[TITLE]</a:t>
            </a:r>
          </a:p>
        </p:txBody>
      </p:sp>
      <p:sp>
        <p:nvSpPr>
          <p:cNvPr id="3" name="Snip Diagonal Corner of Rectangle 2">
            <a:extLst>
              <a:ext uri="{FF2B5EF4-FFF2-40B4-BE49-F238E27FC236}">
                <a16:creationId xmlns:a16="http://schemas.microsoft.com/office/drawing/2014/main" id="{BD2A1480-5091-00C7-61F2-C336F8BB186B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5" name="Snip Same-side Corner of Rectangle 4">
            <a:extLst>
              <a:ext uri="{FF2B5EF4-FFF2-40B4-BE49-F238E27FC236}">
                <a16:creationId xmlns:a16="http://schemas.microsoft.com/office/drawing/2014/main" id="{EA789EDE-BAE8-5F98-CC2A-9B57B51EB44C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Snip Same-side Corner of Rectangle 5">
            <a:extLst>
              <a:ext uri="{FF2B5EF4-FFF2-40B4-BE49-F238E27FC236}">
                <a16:creationId xmlns:a16="http://schemas.microsoft.com/office/drawing/2014/main" id="{FC6F09B3-5417-E8C6-8439-5BF16716590F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D2D5689-0A3F-3307-5AB9-AEA4E0151B6A}"/>
              </a:ext>
            </a:extLst>
          </p:cNvPr>
          <p:cNvCxnSpPr>
            <a:cxnSpLocks/>
          </p:cNvCxnSpPr>
          <p:nvPr/>
        </p:nvCxnSpPr>
        <p:spPr>
          <a:xfrm>
            <a:off x="416496" y="6039332"/>
            <a:ext cx="9069326" cy="0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Snip Same-side Corner of Rectangle 8">
            <a:extLst>
              <a:ext uri="{FF2B5EF4-FFF2-40B4-BE49-F238E27FC236}">
                <a16:creationId xmlns:a16="http://schemas.microsoft.com/office/drawing/2014/main" id="{EACB6750-82D6-E250-041A-DEE07BA6D5E6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Snip Same-side Corner of Rectangle 9">
            <a:extLst>
              <a:ext uri="{FF2B5EF4-FFF2-40B4-BE49-F238E27FC236}">
                <a16:creationId xmlns:a16="http://schemas.microsoft.com/office/drawing/2014/main" id="{566E1A69-FF22-D686-07B9-1D395B7756C0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Snip Diagonal Corner of Rectangle 10">
            <a:extLst>
              <a:ext uri="{FF2B5EF4-FFF2-40B4-BE49-F238E27FC236}">
                <a16:creationId xmlns:a16="http://schemas.microsoft.com/office/drawing/2014/main" id="{B3949A98-01D6-313B-F1AC-54019902D888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722BBF74-9B6E-9FEA-8623-9675D41E4658}"/>
              </a:ext>
            </a:extLst>
          </p:cNvPr>
          <p:cNvSpPr/>
          <p:nvPr/>
        </p:nvSpPr>
        <p:spPr>
          <a:xfrm>
            <a:off x="8820653" y="6379828"/>
            <a:ext cx="72009" cy="72008"/>
          </a:xfrm>
          <a:prstGeom prst="rtTriangle">
            <a:avLst/>
          </a:prstGeom>
          <a:solidFill>
            <a:srgbClr val="D772AD"/>
          </a:solidFill>
          <a:ln w="6350"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191CE8F8-6298-571A-4F67-9E7D2A0BEC2F}"/>
              </a:ext>
            </a:extLst>
          </p:cNvPr>
          <p:cNvSpPr/>
          <p:nvPr/>
        </p:nvSpPr>
        <p:spPr>
          <a:xfrm rot="10800000">
            <a:off x="9081802" y="6320360"/>
            <a:ext cx="72009" cy="72008"/>
          </a:xfrm>
          <a:prstGeom prst="rtTriangle">
            <a:avLst/>
          </a:prstGeom>
          <a:solidFill>
            <a:srgbClr val="D772AD"/>
          </a:solidFill>
          <a:ln w="6350"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nip Diagonal Corner of Rectangle 13">
            <a:extLst>
              <a:ext uri="{FF2B5EF4-FFF2-40B4-BE49-F238E27FC236}">
                <a16:creationId xmlns:a16="http://schemas.microsoft.com/office/drawing/2014/main" id="{DFC2FB40-9E3D-BDDA-DAB7-7B2262918779}"/>
              </a:ext>
            </a:extLst>
          </p:cNvPr>
          <p:cNvSpPr/>
          <p:nvPr/>
        </p:nvSpPr>
        <p:spPr>
          <a:xfrm>
            <a:off x="416495" y="6237312"/>
            <a:ext cx="1440161" cy="288032"/>
          </a:xfrm>
          <a:prstGeom prst="snip2DiagRect">
            <a:avLst/>
          </a:prstGeom>
          <a:noFill/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Spoof Trial Light" pitchFamily="2" charset="77"/>
                <a:ea typeface="Spoof Trial Light" pitchFamily="2" charset="77"/>
              </a:rPr>
              <a:t>ATTACHING STRINGS</a:t>
            </a:r>
          </a:p>
        </p:txBody>
      </p:sp>
      <p:sp>
        <p:nvSpPr>
          <p:cNvPr id="2" name="Snip Diagonal Corner of Rectangle 1">
            <a:extLst>
              <a:ext uri="{FF2B5EF4-FFF2-40B4-BE49-F238E27FC236}">
                <a16:creationId xmlns:a16="http://schemas.microsoft.com/office/drawing/2014/main" id="{54C3F13E-90C2-1AC1-9467-2B133A742210}"/>
              </a:ext>
            </a:extLst>
          </p:cNvPr>
          <p:cNvSpPr/>
          <p:nvPr/>
        </p:nvSpPr>
        <p:spPr>
          <a:xfrm>
            <a:off x="1995759" y="6246666"/>
            <a:ext cx="648072" cy="288032"/>
          </a:xfrm>
          <a:prstGeom prst="snip2Diag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rgbClr val="D772AD"/>
                </a:solidFill>
                <a:latin typeface="Spoof Trial Light" pitchFamily="2" charset="77"/>
                <a:ea typeface="Spoof Trial Light" pitchFamily="2" charset="77"/>
              </a:rPr>
              <a:t>[TITLE]</a:t>
            </a:r>
          </a:p>
        </p:txBody>
      </p:sp>
    </p:spTree>
    <p:extLst>
      <p:ext uri="{BB962C8B-B14F-4D97-AF65-F5344CB8AC3E}">
        <p14:creationId xmlns:p14="http://schemas.microsoft.com/office/powerpoint/2010/main" val="1119851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8CAEC4-72EA-59F7-3590-665AA3FF97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536782A8-B883-EC46-6BB7-9BE5BD8EA83A}"/>
              </a:ext>
            </a:extLst>
          </p:cNvPr>
          <p:cNvSpPr txBox="1"/>
          <p:nvPr/>
        </p:nvSpPr>
        <p:spPr>
          <a:xfrm>
            <a:off x="632520" y="1268809"/>
            <a:ext cx="864096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[Insert your content]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E95969-59ED-FD19-8A1E-351D2603521A}"/>
              </a:ext>
            </a:extLst>
          </p:cNvPr>
          <p:cNvSpPr txBox="1"/>
          <p:nvPr/>
        </p:nvSpPr>
        <p:spPr>
          <a:xfrm>
            <a:off x="344488" y="236548"/>
            <a:ext cx="91413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>
                <a:solidFill>
                  <a:srgbClr val="D772AD"/>
                </a:solidFill>
                <a:latin typeface="Spoof Trial Thin" pitchFamily="2" charset="77"/>
                <a:ea typeface="Spoof Trial Thin" pitchFamily="2" charset="77"/>
              </a:rPr>
              <a:t>[TITLE]</a:t>
            </a: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7A99FAC6-4AE3-132C-736F-507C674741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75902" y="376033"/>
            <a:ext cx="309920" cy="309920"/>
          </a:xfrm>
          <a:prstGeom prst="rect">
            <a:avLst/>
          </a:prstGeom>
        </p:spPr>
      </p:pic>
      <p:sp>
        <p:nvSpPr>
          <p:cNvPr id="14" name="Snip Diagonal Corner of Rectangle 13">
            <a:extLst>
              <a:ext uri="{FF2B5EF4-FFF2-40B4-BE49-F238E27FC236}">
                <a16:creationId xmlns:a16="http://schemas.microsoft.com/office/drawing/2014/main" id="{8E4FEB3F-CD43-14F5-A60C-D790EFEB9350}"/>
              </a:ext>
            </a:extLst>
          </p:cNvPr>
          <p:cNvSpPr/>
          <p:nvPr/>
        </p:nvSpPr>
        <p:spPr>
          <a:xfrm>
            <a:off x="416496" y="6237312"/>
            <a:ext cx="1440160" cy="288032"/>
          </a:xfrm>
          <a:prstGeom prst="snip2DiagRect">
            <a:avLst/>
          </a:prstGeom>
          <a:noFill/>
          <a:ln w="12700"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rgbClr val="D772AD"/>
                </a:solidFill>
                <a:latin typeface="Spoof Trial Light" pitchFamily="2" charset="77"/>
                <a:ea typeface="Spoof Trial Light" pitchFamily="2" charset="77"/>
              </a:rPr>
              <a:t>ATTACHING STRINGS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2AA76CB-D032-ADBD-1A92-C5A827DAA928}"/>
              </a:ext>
            </a:extLst>
          </p:cNvPr>
          <p:cNvCxnSpPr>
            <a:cxnSpLocks/>
          </p:cNvCxnSpPr>
          <p:nvPr/>
        </p:nvCxnSpPr>
        <p:spPr>
          <a:xfrm>
            <a:off x="416496" y="6039332"/>
            <a:ext cx="9069326" cy="0"/>
          </a:xfrm>
          <a:prstGeom prst="line">
            <a:avLst/>
          </a:prstGeom>
          <a:ln w="12700">
            <a:solidFill>
              <a:srgbClr val="D772AD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F5CAC8A-47C5-CD2F-8605-AD7A779DB8CA}"/>
              </a:ext>
            </a:extLst>
          </p:cNvPr>
          <p:cNvCxnSpPr>
            <a:cxnSpLocks/>
          </p:cNvCxnSpPr>
          <p:nvPr/>
        </p:nvCxnSpPr>
        <p:spPr>
          <a:xfrm>
            <a:off x="416496" y="836712"/>
            <a:ext cx="9069326" cy="0"/>
          </a:xfrm>
          <a:prstGeom prst="line">
            <a:avLst/>
          </a:prstGeom>
          <a:ln w="12700">
            <a:solidFill>
              <a:srgbClr val="D772AD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Snip Same-side Corner of Rectangle 16">
            <a:extLst>
              <a:ext uri="{FF2B5EF4-FFF2-40B4-BE49-F238E27FC236}">
                <a16:creationId xmlns:a16="http://schemas.microsoft.com/office/drawing/2014/main" id="{8DBD9188-600F-0841-361C-D703BF481675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rgbClr val="D772AD"/>
          </a:solidFill>
          <a:ln w="12700"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D772AD"/>
              </a:solidFill>
            </a:endParaRPr>
          </a:p>
        </p:txBody>
      </p:sp>
      <p:sp>
        <p:nvSpPr>
          <p:cNvPr id="18" name="Snip Same-side Corner of Rectangle 17">
            <a:extLst>
              <a:ext uri="{FF2B5EF4-FFF2-40B4-BE49-F238E27FC236}">
                <a16:creationId xmlns:a16="http://schemas.microsoft.com/office/drawing/2014/main" id="{A6EA6DB9-9A58-1C75-EFA9-E0E95B421157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rgbClr val="D772AD"/>
          </a:solidFill>
          <a:ln w="12700"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D772AD"/>
              </a:solidFill>
            </a:endParaRPr>
          </a:p>
        </p:txBody>
      </p:sp>
      <p:sp>
        <p:nvSpPr>
          <p:cNvPr id="19" name="Snip Diagonal Corner of Rectangle 18">
            <a:extLst>
              <a:ext uri="{FF2B5EF4-FFF2-40B4-BE49-F238E27FC236}">
                <a16:creationId xmlns:a16="http://schemas.microsoft.com/office/drawing/2014/main" id="{D6ACE95F-E820-BACC-6206-FA949078F06E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rgbClr val="D772AD"/>
          </a:solidFill>
          <a:ln w="12700"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rgbClr val="D772AD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20" name="Right Triangle 19">
            <a:extLst>
              <a:ext uri="{FF2B5EF4-FFF2-40B4-BE49-F238E27FC236}">
                <a16:creationId xmlns:a16="http://schemas.microsoft.com/office/drawing/2014/main" id="{FDE84552-AE56-415E-6353-269509BF4022}"/>
              </a:ext>
            </a:extLst>
          </p:cNvPr>
          <p:cNvSpPr/>
          <p:nvPr/>
        </p:nvSpPr>
        <p:spPr>
          <a:xfrm>
            <a:off x="8820653" y="6379828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6A78E205-BFF8-8249-3EDF-5CBB729D2A03}"/>
              </a:ext>
            </a:extLst>
          </p:cNvPr>
          <p:cNvSpPr/>
          <p:nvPr/>
        </p:nvSpPr>
        <p:spPr>
          <a:xfrm rot="10800000">
            <a:off x="9081802" y="6320360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423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878B6B-A830-58F1-9706-B76FBB11A6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L-shape 31">
            <a:extLst>
              <a:ext uri="{FF2B5EF4-FFF2-40B4-BE49-F238E27FC236}">
                <a16:creationId xmlns:a16="http://schemas.microsoft.com/office/drawing/2014/main" id="{B27D5CE1-8C93-20C3-EEB7-401C3C26B631}"/>
              </a:ext>
            </a:extLst>
          </p:cNvPr>
          <p:cNvSpPr/>
          <p:nvPr/>
        </p:nvSpPr>
        <p:spPr>
          <a:xfrm rot="8100000">
            <a:off x="1533837" y="876743"/>
            <a:ext cx="712843" cy="712841"/>
          </a:xfrm>
          <a:prstGeom prst="corner">
            <a:avLst/>
          </a:prstGeom>
          <a:solidFill>
            <a:srgbClr val="D772AD"/>
          </a:solidFill>
          <a:ln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BAFDA"/>
              </a:solidFill>
            </a:endParaRPr>
          </a:p>
        </p:txBody>
      </p:sp>
      <p:sp>
        <p:nvSpPr>
          <p:cNvPr id="39" name="L-shape 38">
            <a:extLst>
              <a:ext uri="{FF2B5EF4-FFF2-40B4-BE49-F238E27FC236}">
                <a16:creationId xmlns:a16="http://schemas.microsoft.com/office/drawing/2014/main" id="{658E9C45-3BB6-3C70-95A4-AD34E95CAFCF}"/>
              </a:ext>
            </a:extLst>
          </p:cNvPr>
          <p:cNvSpPr/>
          <p:nvPr/>
        </p:nvSpPr>
        <p:spPr>
          <a:xfrm rot="9900000">
            <a:off x="2294261" y="5453319"/>
            <a:ext cx="712843" cy="712841"/>
          </a:xfrm>
          <a:prstGeom prst="corner">
            <a:avLst/>
          </a:prstGeom>
          <a:solidFill>
            <a:srgbClr val="D772AD"/>
          </a:solidFill>
          <a:ln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L-shape 39">
            <a:extLst>
              <a:ext uri="{FF2B5EF4-FFF2-40B4-BE49-F238E27FC236}">
                <a16:creationId xmlns:a16="http://schemas.microsoft.com/office/drawing/2014/main" id="{2A96FFB0-B481-F97A-A4CA-ECC5800C87CE}"/>
              </a:ext>
            </a:extLst>
          </p:cNvPr>
          <p:cNvSpPr/>
          <p:nvPr/>
        </p:nvSpPr>
        <p:spPr>
          <a:xfrm rot="18000000">
            <a:off x="6944045" y="5187085"/>
            <a:ext cx="712843" cy="712841"/>
          </a:xfrm>
          <a:prstGeom prst="corner">
            <a:avLst/>
          </a:prstGeom>
          <a:solidFill>
            <a:srgbClr val="D772AD"/>
          </a:solidFill>
          <a:ln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L-shape 37">
            <a:extLst>
              <a:ext uri="{FF2B5EF4-FFF2-40B4-BE49-F238E27FC236}">
                <a16:creationId xmlns:a16="http://schemas.microsoft.com/office/drawing/2014/main" id="{DEC5FA03-F8CA-ADA2-DDB6-B1DB17C14836}"/>
              </a:ext>
            </a:extLst>
          </p:cNvPr>
          <p:cNvSpPr/>
          <p:nvPr/>
        </p:nvSpPr>
        <p:spPr>
          <a:xfrm rot="1800000">
            <a:off x="7603739" y="628808"/>
            <a:ext cx="712843" cy="712841"/>
          </a:xfrm>
          <a:prstGeom prst="corner">
            <a:avLst/>
          </a:prstGeom>
          <a:solidFill>
            <a:srgbClr val="D772AD"/>
          </a:solidFill>
          <a:ln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nip Diagonal Corner of Rectangle 9">
            <a:extLst>
              <a:ext uri="{FF2B5EF4-FFF2-40B4-BE49-F238E27FC236}">
                <a16:creationId xmlns:a16="http://schemas.microsoft.com/office/drawing/2014/main" id="{B7587ED1-B9F3-BAD5-B592-3CC68301602D}"/>
              </a:ext>
            </a:extLst>
          </p:cNvPr>
          <p:cNvSpPr/>
          <p:nvPr/>
        </p:nvSpPr>
        <p:spPr>
          <a:xfrm rot="5400000">
            <a:off x="3870271" y="2132856"/>
            <a:ext cx="2160241" cy="2160241"/>
          </a:xfrm>
          <a:prstGeom prst="snip2DiagRect">
            <a:avLst>
              <a:gd name="adj1" fmla="val 0"/>
              <a:gd name="adj2" fmla="val 16667"/>
            </a:avLst>
          </a:prstGeom>
          <a:noFill/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tx1">
                  <a:lumMod val="95000"/>
                  <a:lumOff val="5000"/>
                </a:schemeClr>
              </a:solidFill>
              <a:latin typeface="Spoof Trial Thin" pitchFamily="2" charset="77"/>
              <a:ea typeface="Spoof Trial Thin" pitchFamily="2" charset="77"/>
            </a:endParaRPr>
          </a:p>
        </p:txBody>
      </p:sp>
      <p:sp>
        <p:nvSpPr>
          <p:cNvPr id="11" name="Snip Same-side Corner of Rectangle 10">
            <a:extLst>
              <a:ext uri="{FF2B5EF4-FFF2-40B4-BE49-F238E27FC236}">
                <a16:creationId xmlns:a16="http://schemas.microsoft.com/office/drawing/2014/main" id="{84794AD0-0ACB-BEB0-81B0-DEFC8A1DB391}"/>
              </a:ext>
            </a:extLst>
          </p:cNvPr>
          <p:cNvSpPr/>
          <p:nvPr/>
        </p:nvSpPr>
        <p:spPr>
          <a:xfrm rot="5400000">
            <a:off x="1352601" y="2132855"/>
            <a:ext cx="2160240" cy="2160242"/>
          </a:xfrm>
          <a:prstGeom prst="snip2SameRect">
            <a:avLst/>
          </a:prstGeom>
          <a:noFill/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Spoof Trial Thin" pitchFamily="2" charset="77"/>
              <a:ea typeface="Spoof Trial Thin" pitchFamily="2" charset="77"/>
            </a:endParaRPr>
          </a:p>
        </p:txBody>
      </p:sp>
      <p:sp>
        <p:nvSpPr>
          <p:cNvPr id="37" name="Snip Same-side Corner of Rectangle 36">
            <a:extLst>
              <a:ext uri="{FF2B5EF4-FFF2-40B4-BE49-F238E27FC236}">
                <a16:creationId xmlns:a16="http://schemas.microsoft.com/office/drawing/2014/main" id="{1B22BBF1-8852-D2B5-5DA7-63A7A0E0EBC9}"/>
              </a:ext>
            </a:extLst>
          </p:cNvPr>
          <p:cNvSpPr/>
          <p:nvPr/>
        </p:nvSpPr>
        <p:spPr>
          <a:xfrm rot="5400000">
            <a:off x="6393160" y="2132856"/>
            <a:ext cx="2160240" cy="2160241"/>
          </a:xfrm>
          <a:prstGeom prst="snip2SameRect">
            <a:avLst/>
          </a:prstGeom>
          <a:noFill/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Spoof Trial Thin" pitchFamily="2" charset="77"/>
              <a:ea typeface="Spoof Trial Thin" pitchFamily="2" charset="7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D5EC64B-76C5-B372-3EA0-834E4351F31B}"/>
              </a:ext>
            </a:extLst>
          </p:cNvPr>
          <p:cNvSpPr txBox="1"/>
          <p:nvPr/>
        </p:nvSpPr>
        <p:spPr>
          <a:xfrm>
            <a:off x="1208584" y="4509120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  <a:latin typeface="Spoof Trial Light" pitchFamily="2" charset="77"/>
                <a:ea typeface="Spoof Trial Light" pitchFamily="2" charset="77"/>
              </a:rPr>
              <a:t>ATTACHING STRINGS                                WORKSHOP</a:t>
            </a:r>
          </a:p>
        </p:txBody>
      </p:sp>
      <p:sp>
        <p:nvSpPr>
          <p:cNvPr id="41" name="L-shape 40">
            <a:extLst>
              <a:ext uri="{FF2B5EF4-FFF2-40B4-BE49-F238E27FC236}">
                <a16:creationId xmlns:a16="http://schemas.microsoft.com/office/drawing/2014/main" id="{13024F3B-EBCE-1549-B51A-A7A1614BBDC8}"/>
              </a:ext>
            </a:extLst>
          </p:cNvPr>
          <p:cNvSpPr/>
          <p:nvPr/>
        </p:nvSpPr>
        <p:spPr>
          <a:xfrm rot="13500000">
            <a:off x="4514937" y="1619744"/>
            <a:ext cx="712843" cy="712841"/>
          </a:xfrm>
          <a:prstGeom prst="corner">
            <a:avLst/>
          </a:prstGeom>
          <a:solidFill>
            <a:srgbClr val="D772AD"/>
          </a:solidFill>
          <a:ln>
            <a:solidFill>
              <a:srgbClr val="D772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F7A14B32-2B26-596E-E423-039AC7EB9EAE}"/>
              </a:ext>
            </a:extLst>
          </p:cNvPr>
          <p:cNvSpPr/>
          <p:nvPr/>
        </p:nvSpPr>
        <p:spPr>
          <a:xfrm>
            <a:off x="3800872" y="3140326"/>
            <a:ext cx="432691" cy="432692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>
            <a:extLst>
              <a:ext uri="{FF2B5EF4-FFF2-40B4-BE49-F238E27FC236}">
                <a16:creationId xmlns:a16="http://schemas.microsoft.com/office/drawing/2014/main" id="{B2F76421-2A03-6139-9060-02FE140556CC}"/>
              </a:ext>
            </a:extLst>
          </p:cNvPr>
          <p:cNvSpPr/>
          <p:nvPr/>
        </p:nvSpPr>
        <p:spPr>
          <a:xfrm rot="10800000">
            <a:off x="5670471" y="2852934"/>
            <a:ext cx="430885" cy="430886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CDA83E7-B7EA-B60C-7D1B-65AFCA089C9E}"/>
              </a:ext>
            </a:extLst>
          </p:cNvPr>
          <p:cNvCxnSpPr/>
          <p:nvPr/>
        </p:nvCxnSpPr>
        <p:spPr>
          <a:xfrm>
            <a:off x="3800872" y="2708920"/>
            <a:ext cx="0" cy="1440160"/>
          </a:xfrm>
          <a:prstGeom prst="line">
            <a:avLst/>
          </a:prstGeom>
          <a:ln w="984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6C57585-48A6-23FB-1919-C16761ECDF50}"/>
              </a:ext>
            </a:extLst>
          </p:cNvPr>
          <p:cNvCxnSpPr>
            <a:cxnSpLocks/>
          </p:cNvCxnSpPr>
          <p:nvPr/>
        </p:nvCxnSpPr>
        <p:spPr>
          <a:xfrm>
            <a:off x="6101356" y="2708920"/>
            <a:ext cx="0" cy="1440160"/>
          </a:xfrm>
          <a:prstGeom prst="line">
            <a:avLst/>
          </a:prstGeom>
          <a:ln w="1111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3757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9300</TotalTime>
  <Words>130</Words>
  <Application>Microsoft Macintosh PowerPoint</Application>
  <PresentationFormat>A4 Paper (210x297 mm)</PresentationFormat>
  <Paragraphs>52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Spoof Trial Light</vt:lpstr>
      <vt:lpstr>Spoof Trial Thin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Kyle Morrison</dc:creator>
  <cp:lastModifiedBy>Kyle Morrison</cp:lastModifiedBy>
  <cp:revision>33</cp:revision>
  <dcterms:created xsi:type="dcterms:W3CDTF">2025-10-03T11:26:35Z</dcterms:created>
  <dcterms:modified xsi:type="dcterms:W3CDTF">2026-03-02T19:07:40Z</dcterms:modified>
</cp:coreProperties>
</file>